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Выручка по месяцам, млн рублей</c:v>
                </c:pt>
              </c:strCache>
            </c:strRef>
          </c:tx>
          <c:spPr>
            <a:solidFill>
              <a:srgbClr val="3D5A80"/>
            </a:solidFill>
          </c:spPr>
          <c:cat>
            <c:strRef>
              <c:f>Sheet1!$A$2:$A$7</c:f>
              <c:strCache>
                <c:ptCount val="6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18.4</c:v>
                </c:pt>
                <c:pt idx="1">
                  <c:v>19.1</c:v>
                </c:pt>
                <c:pt idx="2">
                  <c:v>22.7</c:v>
                </c:pt>
                <c:pt idx="3">
                  <c:v>23.9</c:v>
                </c:pt>
                <c:pt idx="4">
                  <c:v>26.2</c:v>
                </c:pt>
                <c:pt idx="5">
                  <c:v>28.8</c:v>
                </c:pt>
              </c:numCache>
            </c:numRef>
          </c:val>
        </c:ser>
        <c:dLbls>
          <c:txPr>
            <a:bodyPr/>
            <a:lstStyle/>
            <a:p>
              <a:pPr>
                <a:defRPr sz="1100">
                  <a:solidFill>
                    <a:srgbClr val="14213D"/>
                  </a:solidFill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6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D5DBE3"/>
            </a:solidFill>
          </a:ln>
        </c:sp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>
          <c:spPr>
            <a:ln w="6350">
              <a:solidFill>
                <a:srgbClr val="D5DBE3"/>
              </a:solidFill>
            </a:ln>
          </c:spPr>
        </c:majorGridlines>
        <c:majorTickMark val="out"/>
        <c:minorTickMark val="none"/>
        <c:tickLblPos val="nextTo"/>
        <c:spPr>
          <a:ln>
            <a:solidFill>
              <a:srgbClr val="D5DBE3"/>
            </a:solidFill>
          </a:ln>
        </c:spPr>
        <c:crossAx val="-2068027336"/>
        <c:crosses val="autoZero"/>
      </c:valAx>
    </c:plotArea>
    <c:dispBlanksAs val="gap"/>
  </c:chart>
  <c:txPr>
    <a:bodyPr/>
    <a:lstStyle/>
    <a:p>
      <a:pPr>
        <a:defRPr sz="1200">
          <a:solidFill>
            <a:srgbClr val="5A6478"/>
          </a:solidFill>
          <a:latin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1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Структура выручки по каналам, %</c:v>
                </c:pt>
              </c:strCache>
            </c:strRef>
          </c:tx>
          <c:dPt>
            <c:idx val="0"/>
            <c:spPr>
              <a:solidFill>
                <a:srgbClr val="3D5A80"/>
              </a:solidFill>
              <a:ln w="15875">
                <a:solidFill>
                  <a:srgbClr val="FFFFFF"/>
                </a:solidFill>
              </a:ln>
            </c:spPr>
          </c:dPt>
          <c:dPt>
            <c:idx val="1"/>
            <c:spPr>
              <a:solidFill>
                <a:srgbClr val="657C9A"/>
              </a:solidFill>
              <a:ln w="15875">
                <a:solidFill>
                  <a:srgbClr val="FFFFFF"/>
                </a:solidFill>
              </a:ln>
            </c:spPr>
          </c:dPt>
          <c:dPt>
            <c:idx val="2"/>
            <c:spPr>
              <a:solidFill>
                <a:srgbClr val="8D9EB4"/>
              </a:solidFill>
              <a:ln w="15875">
                <a:solidFill>
                  <a:srgbClr val="FFFFFF"/>
                </a:solidFill>
              </a:ln>
            </c:spPr>
          </c:dPt>
          <c:dPt>
            <c:idx val="3"/>
            <c:spPr>
              <a:solidFill>
                <a:srgbClr val="B5C0CF"/>
              </a:solidFill>
              <a:ln w="15875">
                <a:solidFill>
                  <a:srgbClr val="FFFFFF"/>
                </a:solidFill>
              </a:ln>
            </c:spPr>
          </c:dPt>
          <c:cat>
            <c:strRef>
              <c:f>Sheet1!$A$2:$A$5</c:f>
              <c:strCache>
                <c:ptCount val="4"/>
                <c:pt idx="0">
                  <c:v>Зал</c:v>
                </c:pt>
                <c:pt idx="1">
                  <c:v>Навынос</c:v>
                </c:pt>
                <c:pt idx="2">
                  <c:v>Доставка</c:v>
                </c:pt>
                <c:pt idx="3">
                  <c:v>Корпоративные заказы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46.0</c:v>
                </c:pt>
                <c:pt idx="1">
                  <c:v>31.0</c:v>
                </c:pt>
                <c:pt idx="2">
                  <c:v>17.0</c:v>
                </c:pt>
                <c:pt idx="3">
                  <c:v>6.0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sz="1100" b="1">
                  <a:solidFill>
                    <a:srgbClr val="FFFFFF"/>
                  </a:solidFill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Chart>
    </c:plotArea>
    <c:legend>
      <c:legendPos/>
      <c:overlay val="0"/>
    </c:legend>
    <c:dispBlanksAs val="gap"/>
  </c:chart>
  <c:txPr>
    <a:bodyPr/>
    <a:lstStyle/>
    <a:p>
      <a:pPr>
        <a:defRPr sz="1200">
          <a:solidFill>
            <a:srgbClr val="5A6478"/>
          </a:solidFill>
          <a:latin typeface="Calibri"/>
        </a:defRPr>
      </a:pPr>
      <a:endParaRPr lang="en-US"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За шесть месяцев выручка выросла в полтора раза, но вместе с ней выросли и потери. Разберём, где деньги приходят и где утекают.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Текучесть 38 % при среднем сроке работы 7 месяцев означает, что мы постоянно работаем силами стажёров.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Полугодие закрыли ростом, но дальше расти прежними способами дорого.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Четыре задачи, по каждой нужен ответственный и контрольная точка в конце сентября.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Пройдём по цепочке: сколько заработали, из каких каналов, сколько потеряли и что с этим делать.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Июнь к январю: рост с 18,4 до 28,8 млн рублей. Провала между сезонами не было, самый заметный скачок пришёлся на март.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Рост обеспечен и новыми точками, и подросшим чеком. Дальше смотрим, из каких каналов приходят эти деньги.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Зал и навынос вместе дают 77 % оборота. Доставка заметна, но именно она самая дорогая по комиссии.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Чек растёт не только за счёт цен, но и за счёт допродаж. Валовая маржа на капучино остаётся высокой: 184 рубля с чашки.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Разрыв в 1,2 процентных пункта выглядит мелочью, пока не переведёшь его в рубли. Это цена примерно недельной выручки одной точки.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Канал полезен, но при комиссии до 30 % он живёт на грани. Нужно смещать часть заказов в собственный предзаказ.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Это самая дешёвая аудитория: она уже наша и не требует комиссии агрегатора. На ней и надо строить собственную доставку.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40961" y="365760"/>
            <a:ext cx="8509772" cy="2745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586"/>
              </a:lnSpc>
              <a:spcAft>
                <a:spcPts val="0"/>
              </a:spcAft>
            </a:pPr>
            <a:r>
              <a:rPr sz="1300" b="1">
                <a:solidFill>
                  <a:srgbClr val="14213D"/>
                </a:solidFill>
                <a:latin typeface="Calibri"/>
              </a:rPr>
              <a:t>Сеть кофеен «Тёплый пар»</a:t>
            </a:r>
          </a:p>
        </p:txBody>
      </p:sp>
      <p:sp>
        <p:nvSpPr>
          <p:cNvPr id="3" name="Rectangle 2"/>
          <p:cNvSpPr/>
          <p:nvPr/>
        </p:nvSpPr>
        <p:spPr>
          <a:xfrm>
            <a:off x="5592927" y="722630"/>
            <a:ext cx="1005840" cy="27432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996949"/>
            <a:ext cx="10637215" cy="266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525"/>
              </a:lnSpc>
              <a:spcAft>
                <a:spcPts val="0"/>
              </a:spcAft>
            </a:pPr>
            <a:r>
              <a:rPr sz="1250" b="1">
                <a:solidFill>
                  <a:srgbClr val="3D5A80"/>
                </a:solidFill>
                <a:latin typeface="Calibri"/>
              </a:rPr>
              <a:t>ОТЧЁТ ЗА ПОЛУГОДИЕ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400937"/>
            <a:ext cx="9722815" cy="321678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ts val="3415"/>
              </a:lnSpc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Calibri"/>
              </a:rPr>
              <a:t>«Итоги первого полугодия 2026»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81928"/>
            <a:ext cx="106372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403"/>
              </a:lnSpc>
              <a:spcAft>
                <a:spcPts val="0"/>
              </a:spcAft>
            </a:pPr>
            <a:r>
              <a:rPr sz="1150" b="0">
                <a:solidFill>
                  <a:srgbClr val="5A6478"/>
                </a:solidFill>
                <a:latin typeface="Calibri"/>
              </a:rPr>
              <a:t>Екатеринбург,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14213D"/>
                </a:solidFill>
                <a:latin typeface="Calibri"/>
              </a:rPr>
              <a:t>Бариста не задерживаются дольше семи месяцев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03452"/>
            <a:ext cx="10637215" cy="3027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5A6478"/>
                </a:solidFill>
                <a:latin typeface="Calibri"/>
              </a:rPr>
              <a:t>Текучесть 38 % за полугодие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579372"/>
            <a:ext cx="1051560" cy="41148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77240" y="2441722"/>
            <a:ext cx="5236311" cy="1237488"/>
          </a:xfrm>
          <a:prstGeom prst="rect">
            <a:avLst/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2441722"/>
            <a:ext cx="45720" cy="1237488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33271" y="2642890"/>
            <a:ext cx="4724247" cy="3210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1">
                <a:solidFill>
                  <a:srgbClr val="14213D"/>
                </a:solidFill>
                <a:latin typeface="Calibri"/>
              </a:rPr>
              <a:t>Цена оборота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3271" y="2982234"/>
            <a:ext cx="4724247" cy="56895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5A6478"/>
                </a:solidFill>
                <a:latin typeface="Calibri"/>
              </a:rPr>
              <a:t>За полугодие сменилась почти каждая третья смена, обучение оплачивается заново</a:t>
            </a:r>
          </a:p>
        </p:txBody>
      </p:sp>
      <p:sp>
        <p:nvSpPr>
          <p:cNvPr id="9" name="Rectangle 8"/>
          <p:cNvSpPr/>
          <p:nvPr/>
        </p:nvSpPr>
        <p:spPr>
          <a:xfrm>
            <a:off x="6178143" y="2441722"/>
            <a:ext cx="5236311" cy="1237488"/>
          </a:xfrm>
          <a:prstGeom prst="rect">
            <a:avLst/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178143" y="2441722"/>
            <a:ext cx="45720" cy="1237488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34175" y="2642890"/>
            <a:ext cx="4724247" cy="3210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1">
                <a:solidFill>
                  <a:srgbClr val="14213D"/>
                </a:solidFill>
                <a:latin typeface="Calibri"/>
              </a:rPr>
              <a:t>Качество напитка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34175" y="2982234"/>
            <a:ext cx="4724247" cy="56895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5A6478"/>
                </a:solidFill>
                <a:latin typeface="Calibri"/>
              </a:rPr>
              <a:t>Новичок хуже держит стандарт, это бьёт по возврату гостей и по списаниям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77240" y="3843802"/>
            <a:ext cx="5236311" cy="1237488"/>
          </a:xfrm>
          <a:prstGeom prst="rect">
            <a:avLst/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77240" y="3843802"/>
            <a:ext cx="45720" cy="1237488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33271" y="4044970"/>
            <a:ext cx="4724247" cy="3210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1">
                <a:solidFill>
                  <a:srgbClr val="14213D"/>
                </a:solidFill>
                <a:latin typeface="Calibri"/>
              </a:rPr>
              <a:t>Нагрузка на сильных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3271" y="4384314"/>
            <a:ext cx="4724247" cy="56895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5A6478"/>
                </a:solidFill>
                <a:latin typeface="Calibri"/>
              </a:rPr>
              <a:t>Опытные бариста закрывают дыры в графике и выгорают быстрее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78143" y="3843802"/>
            <a:ext cx="5236311" cy="1237488"/>
          </a:xfrm>
          <a:prstGeom prst="rect">
            <a:avLst/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178143" y="3843802"/>
            <a:ext cx="45720" cy="1237488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34175" y="4044970"/>
            <a:ext cx="4724247" cy="3210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1">
                <a:solidFill>
                  <a:srgbClr val="14213D"/>
                </a:solidFill>
                <a:latin typeface="Calibri"/>
              </a:rPr>
              <a:t>Новые точки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34175" y="4384314"/>
            <a:ext cx="4724247" cy="56895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5A6478"/>
                </a:solidFill>
                <a:latin typeface="Calibri"/>
              </a:rPr>
              <a:t>Гринвич и Малышева стартовали на неукомплектованных командах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Итоги первого полугодия 2026: выручка, каналы, издержки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14213D"/>
                </a:solidFill>
                <a:latin typeface="Calibri"/>
              </a:rPr>
              <a:t>Выводы полугодия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40028"/>
            <a:ext cx="1051560" cy="41148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19102"/>
            <a:ext cx="365760" cy="4323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3D5A80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1937390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14213D"/>
                </a:solidFill>
                <a:latin typeface="Calibri"/>
              </a:rPr>
              <a:t>Рост есть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2728" y="2333122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5A6478"/>
                </a:solidFill>
                <a:latin typeface="Calibri"/>
              </a:rPr>
              <a:t>Выручка выросла с 18,4 до 28,8 млн рублей в месяц при сети из 11 точек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993268"/>
            <a:ext cx="365760" cy="4323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3D5A80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3011556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14213D"/>
                </a:solidFill>
                <a:latin typeface="Calibri"/>
              </a:rPr>
              <a:t>Маржа под давлением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2728" y="3407288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5A6478"/>
                </a:solidFill>
                <a:latin typeface="Calibri"/>
              </a:rPr>
              <a:t>Списания 4,2 % и комиссии до 30 % забирают ту часть роста, которую дал чек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4067434"/>
            <a:ext cx="365760" cy="4323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3D5A80"/>
                </a:solidFill>
                <a:latin typeface="Calibri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4085722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14213D"/>
                </a:solidFill>
                <a:latin typeface="Calibri"/>
              </a:rPr>
              <a:t>Опора на своих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728" y="4481454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5A6478"/>
                </a:solidFill>
                <a:latin typeface="Calibri"/>
              </a:rPr>
              <a:t>41 % выручки приносят 34 200 участников программы лояльности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5141600"/>
            <a:ext cx="365760" cy="4323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3D5A80"/>
                </a:solidFill>
                <a:latin typeface="Calibri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52728" y="5159888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14213D"/>
                </a:solidFill>
                <a:latin typeface="Calibri"/>
              </a:rPr>
              <a:t>Узкое место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5555620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5A6478"/>
                </a:solidFill>
                <a:latin typeface="Calibri"/>
              </a:rPr>
              <a:t>Кадры: текучесть 38 % ограничивает и качество, и открытие новых точек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Итоги первого полугодия 2026: выручка, каналы, издержки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14213D"/>
                </a:solidFill>
                <a:latin typeface="Calibri"/>
              </a:rPr>
              <a:t>Что делаем во втором полугодии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40028"/>
            <a:ext cx="1051560" cy="41148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19102"/>
            <a:ext cx="365760" cy="4323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3D5A80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1937390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14213D"/>
                </a:solidFill>
                <a:latin typeface="Calibri"/>
              </a:rPr>
              <a:t>Списания к 3 %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2728" y="2333122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5A6478"/>
                </a:solidFill>
                <a:latin typeface="Calibri"/>
              </a:rPr>
              <a:t>Понедельный отчёт по каждой точке и пересмотр заказа витрины на новых адресах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993268"/>
            <a:ext cx="365760" cy="4323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3D5A80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3011556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14213D"/>
                </a:solidFill>
                <a:latin typeface="Calibri"/>
              </a:rPr>
              <a:t>Переговоры по комиссии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2728" y="3407288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5A6478"/>
                </a:solidFill>
                <a:latin typeface="Calibri"/>
              </a:rPr>
              <a:t>Обсудить условия с агрегатором со ставкой 30 %, объём заказов вырос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4067434"/>
            <a:ext cx="365760" cy="4323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3D5A80"/>
                </a:solidFill>
                <a:latin typeface="Calibri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4085722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14213D"/>
                </a:solidFill>
                <a:latin typeface="Calibri"/>
              </a:rPr>
              <a:t>Свой предзаказ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728" y="4481454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5A6478"/>
                </a:solidFill>
                <a:latin typeface="Calibri"/>
              </a:rPr>
              <a:t>Перевести часть доставки на собственный канал через программу лояльности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5141600"/>
            <a:ext cx="365760" cy="4323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3D5A80"/>
                </a:solidFill>
                <a:latin typeface="Calibri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52728" y="5159888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14213D"/>
                </a:solidFill>
                <a:latin typeface="Calibri"/>
              </a:rPr>
              <a:t>Удержание бариста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5555620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5A6478"/>
                </a:solidFill>
                <a:latin typeface="Calibri"/>
              </a:rPr>
              <a:t>Наставничество и понятная ступень роста после третьего месяца работы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Итоги первого полугодия 2026: выручка, каналы, издержки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14213D"/>
                </a:solidFill>
                <a:latin typeface="Calibri"/>
              </a:rPr>
              <a:t>О чём говорим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40028"/>
            <a:ext cx="1051560" cy="41148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810512"/>
            <a:ext cx="365760" cy="401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40"/>
              </a:lnSpc>
              <a:spcAft>
                <a:spcPts val="0"/>
              </a:spcAft>
            </a:pPr>
            <a:r>
              <a:rPr sz="2000" b="1">
                <a:solidFill>
                  <a:srgbClr val="3D5A80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1828800"/>
            <a:ext cx="10049932" cy="383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40"/>
              </a:lnSpc>
              <a:spcAft>
                <a:spcPts val="0"/>
              </a:spcAft>
            </a:pPr>
            <a:r>
              <a:rPr sz="2000" b="1">
                <a:solidFill>
                  <a:srgbClr val="14213D"/>
                </a:solidFill>
                <a:latin typeface="Calibri"/>
              </a:rPr>
              <a:t>Выручка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2728" y="2193544"/>
            <a:ext cx="10049932" cy="336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5A6478"/>
                </a:solidFill>
                <a:latin typeface="Calibri"/>
              </a:rPr>
              <a:t>Динамика по месяцам и общий итог полугодия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535275"/>
            <a:ext cx="365760" cy="401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40"/>
              </a:lnSpc>
              <a:spcAft>
                <a:spcPts val="0"/>
              </a:spcAft>
            </a:pPr>
            <a:r>
              <a:rPr sz="2000" b="1">
                <a:solidFill>
                  <a:srgbClr val="3D5A80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2553563"/>
            <a:ext cx="10049932" cy="383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40"/>
              </a:lnSpc>
              <a:spcAft>
                <a:spcPts val="0"/>
              </a:spcAft>
            </a:pPr>
            <a:r>
              <a:rPr sz="2000" b="1">
                <a:solidFill>
                  <a:srgbClr val="14213D"/>
                </a:solidFill>
                <a:latin typeface="Calibri"/>
              </a:rPr>
              <a:t>Каналы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2728" y="2918307"/>
            <a:ext cx="10049932" cy="336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5A6478"/>
                </a:solidFill>
                <a:latin typeface="Calibri"/>
              </a:rPr>
              <a:t>Зал, навынос, доставка, корпоративные заказы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260039"/>
            <a:ext cx="365760" cy="401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40"/>
              </a:lnSpc>
              <a:spcAft>
                <a:spcPts val="0"/>
              </a:spcAft>
            </a:pPr>
            <a:r>
              <a:rPr sz="2000" b="1">
                <a:solidFill>
                  <a:srgbClr val="3D5A80"/>
                </a:solidFill>
                <a:latin typeface="Calibri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3278327"/>
            <a:ext cx="10049932" cy="383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40"/>
              </a:lnSpc>
              <a:spcAft>
                <a:spcPts val="0"/>
              </a:spcAft>
            </a:pPr>
            <a:r>
              <a:rPr sz="2000" b="1">
                <a:solidFill>
                  <a:srgbClr val="14213D"/>
                </a:solidFill>
                <a:latin typeface="Calibri"/>
              </a:rPr>
              <a:t>Чек и маржа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728" y="3643071"/>
            <a:ext cx="10049932" cy="336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5A6478"/>
                </a:solidFill>
                <a:latin typeface="Calibri"/>
              </a:rPr>
              <a:t>Средний чек и экономика чашки капучино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3984802"/>
            <a:ext cx="365760" cy="401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40"/>
              </a:lnSpc>
              <a:spcAft>
                <a:spcPts val="0"/>
              </a:spcAft>
            </a:pPr>
            <a:r>
              <a:rPr sz="2000" b="1">
                <a:solidFill>
                  <a:srgbClr val="3D5A80"/>
                </a:solidFill>
                <a:latin typeface="Calibri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52728" y="4003090"/>
            <a:ext cx="10049932" cy="383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40"/>
              </a:lnSpc>
              <a:spcAft>
                <a:spcPts val="0"/>
              </a:spcAft>
            </a:pPr>
            <a:r>
              <a:rPr sz="2000" b="1">
                <a:solidFill>
                  <a:srgbClr val="14213D"/>
                </a:solidFill>
                <a:latin typeface="Calibri"/>
              </a:rPr>
              <a:t>Потери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4367834"/>
            <a:ext cx="10049932" cy="336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5A6478"/>
                </a:solidFill>
                <a:latin typeface="Calibri"/>
              </a:rPr>
              <a:t>Списания сверх плана и комиссии агрегаторов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4709566"/>
            <a:ext cx="365760" cy="401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40"/>
              </a:lnSpc>
              <a:spcAft>
                <a:spcPts val="0"/>
              </a:spcAft>
            </a:pPr>
            <a:r>
              <a:rPr sz="2000" b="1">
                <a:solidFill>
                  <a:srgbClr val="3D5A80"/>
                </a:solidFill>
                <a:latin typeface="Calibri"/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52728" y="4727854"/>
            <a:ext cx="10049932" cy="383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40"/>
              </a:lnSpc>
              <a:spcAft>
                <a:spcPts val="0"/>
              </a:spcAft>
            </a:pPr>
            <a:r>
              <a:rPr sz="2000" b="1">
                <a:solidFill>
                  <a:srgbClr val="14213D"/>
                </a:solidFill>
                <a:latin typeface="Calibri"/>
              </a:rPr>
              <a:t>Люди и точки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52728" y="5092598"/>
            <a:ext cx="10049932" cy="336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5A6478"/>
                </a:solidFill>
                <a:latin typeface="Calibri"/>
              </a:rPr>
              <a:t>Текучесть бариста, две открытые точки и одна закрытая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" y="5434330"/>
            <a:ext cx="365760" cy="401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40"/>
              </a:lnSpc>
              <a:spcAft>
                <a:spcPts val="0"/>
              </a:spcAft>
            </a:pPr>
            <a:r>
              <a:rPr sz="2000" b="1">
                <a:solidFill>
                  <a:srgbClr val="3D5A80"/>
                </a:solidFill>
                <a:latin typeface="Calibri"/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52728" y="5452618"/>
            <a:ext cx="10049932" cy="383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40"/>
              </a:lnSpc>
              <a:spcAft>
                <a:spcPts val="0"/>
              </a:spcAft>
            </a:pPr>
            <a:r>
              <a:rPr sz="2000" b="1">
                <a:solidFill>
                  <a:srgbClr val="14213D"/>
                </a:solidFill>
                <a:latin typeface="Calibri"/>
              </a:rPr>
              <a:t>Решения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52728" y="5817362"/>
            <a:ext cx="10049932" cy="336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5A6478"/>
                </a:solidFill>
                <a:latin typeface="Calibri"/>
              </a:rPr>
              <a:t>Что делаем во втором полугодии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Итоги первого полугодия 2026: выручка, каналы, издержки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14213D"/>
                </a:solidFill>
                <a:latin typeface="Calibri"/>
              </a:rPr>
              <a:t>Выручка растёт шесть месяцев подряд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03452"/>
            <a:ext cx="10637215" cy="3027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5A6478"/>
                </a:solidFill>
                <a:latin typeface="Calibri"/>
              </a:rPr>
              <a:t>Выручка по месяцам, млн рублей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579372"/>
            <a:ext cx="1051560" cy="41148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777240" y="1957933"/>
          <a:ext cx="10637215" cy="37515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77240" y="6044184"/>
            <a:ext cx="106372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342"/>
              </a:lnSpc>
              <a:spcAft>
                <a:spcPts val="0"/>
              </a:spcAft>
            </a:pPr>
            <a:r>
              <a:rPr sz="1100" b="0">
                <a:solidFill>
                  <a:srgbClr val="5A6478"/>
                </a:solidFill>
                <a:latin typeface="Calibri"/>
              </a:rPr>
              <a:t>Источник: Внутренняя управленческая отчётность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Итоги первого полугодия 2026: выручка, каналы, издержки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14213D"/>
                </a:solidFill>
                <a:latin typeface="Calibri"/>
              </a:rPr>
              <a:t>139,1 млн рублей за полугодие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03452"/>
            <a:ext cx="10637215" cy="3027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5A6478"/>
                </a:solidFill>
                <a:latin typeface="Calibri"/>
              </a:rPr>
              <a:t>Суммарная выручка одиннадцати точек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579372"/>
            <a:ext cx="1051560" cy="41148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77240" y="2404760"/>
            <a:ext cx="3301898" cy="2437384"/>
          </a:xfrm>
          <a:prstGeom prst="rect">
            <a:avLst/>
          </a:prstGeom>
          <a:solidFill>
            <a:srgbClr val="E8ED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2861960"/>
            <a:ext cx="2844698" cy="8412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5856"/>
              </a:lnSpc>
              <a:spcAft>
                <a:spcPts val="0"/>
              </a:spcAft>
            </a:pPr>
            <a:r>
              <a:rPr sz="4800" b="1">
                <a:solidFill>
                  <a:srgbClr val="3D5A80"/>
                </a:solidFill>
                <a:latin typeface="Calibri"/>
              </a:rPr>
              <a:t>139,1 млн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3703208"/>
            <a:ext cx="2753258" cy="818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Выручка за шесть месяцев</a:t>
            </a:r>
          </a:p>
        </p:txBody>
      </p:sp>
      <p:sp>
        <p:nvSpPr>
          <p:cNvPr id="8" name="Rectangle 7"/>
          <p:cNvSpPr/>
          <p:nvPr/>
        </p:nvSpPr>
        <p:spPr>
          <a:xfrm>
            <a:off x="4444898" y="2404760"/>
            <a:ext cx="3301898" cy="2437384"/>
          </a:xfrm>
          <a:prstGeom prst="rect">
            <a:avLst/>
          </a:prstGeom>
          <a:solidFill>
            <a:srgbClr val="E8ED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73498" y="2861960"/>
            <a:ext cx="2844698" cy="8412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5856"/>
              </a:lnSpc>
              <a:spcAft>
                <a:spcPts val="0"/>
              </a:spcAft>
            </a:pPr>
            <a:r>
              <a:rPr sz="4800" b="1">
                <a:solidFill>
                  <a:srgbClr val="3D5A80"/>
                </a:solidFill>
                <a:latin typeface="Calibri"/>
              </a:rPr>
              <a:t>+57 %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19218" y="3703208"/>
            <a:ext cx="2753258" cy="818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Июнь к январю по выручке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12556" y="2404760"/>
            <a:ext cx="3301898" cy="2437384"/>
          </a:xfrm>
          <a:prstGeom prst="rect">
            <a:avLst/>
          </a:prstGeom>
          <a:solidFill>
            <a:srgbClr val="E8ED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41156" y="2861960"/>
            <a:ext cx="2844698" cy="8412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5856"/>
              </a:lnSpc>
              <a:spcAft>
                <a:spcPts val="0"/>
              </a:spcAft>
            </a:pPr>
            <a:r>
              <a:rPr sz="4800" b="1">
                <a:solidFill>
                  <a:srgbClr val="3D5A80"/>
                </a:solidFill>
                <a:latin typeface="Calibri"/>
              </a:rPr>
              <a:t>11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86876" y="3703208"/>
            <a:ext cx="2753258" cy="818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Действующих точек в городе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6044184"/>
            <a:ext cx="106372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342"/>
              </a:lnSpc>
              <a:spcAft>
                <a:spcPts val="0"/>
              </a:spcAft>
            </a:pPr>
            <a:r>
              <a:rPr sz="1100" b="0">
                <a:solidFill>
                  <a:srgbClr val="5A6478"/>
                </a:solidFill>
                <a:latin typeface="Calibri"/>
              </a:rPr>
              <a:t>Источник: Внутренняя управленческая отчётность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Итоги первого полугодия 2026: выручка, каналы, издержки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14213D"/>
                </a:solidFill>
                <a:latin typeface="Calibri"/>
              </a:rPr>
              <a:t>Почти половину выручки даёт зал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03452"/>
            <a:ext cx="10637215" cy="3027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5A6478"/>
                </a:solidFill>
                <a:latin typeface="Calibri"/>
              </a:rPr>
              <a:t>Структура выручки по каналам, %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579372"/>
            <a:ext cx="1051560" cy="41148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777240" y="1957933"/>
          <a:ext cx="10637215" cy="37515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77240" y="6044184"/>
            <a:ext cx="106372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342"/>
              </a:lnSpc>
              <a:spcAft>
                <a:spcPts val="0"/>
              </a:spcAft>
            </a:pPr>
            <a:r>
              <a:rPr sz="1100" b="0">
                <a:solidFill>
                  <a:srgbClr val="5A6478"/>
                </a:solidFill>
                <a:latin typeface="Calibri"/>
              </a:rPr>
              <a:t>Источник: Внутренняя управленческая отчётность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Итоги первого полугодия 2026: выручка, каналы, издержки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14213D"/>
                </a:solidFill>
                <a:latin typeface="Calibri"/>
              </a:rPr>
              <a:t>Средний чек прибавил 56 рублей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40028"/>
            <a:ext cx="1051560" cy="41148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77240" y="2027224"/>
            <a:ext cx="5204307" cy="523748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78408" y="2149398"/>
            <a:ext cx="4801971" cy="5237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FFFFFF"/>
                </a:solidFill>
                <a:latin typeface="Calibri"/>
              </a:rPr>
              <a:t>Показатель</a:t>
            </a:r>
          </a:p>
        </p:txBody>
      </p:sp>
      <p:sp>
        <p:nvSpPr>
          <p:cNvPr id="6" name="Rectangle 5"/>
          <p:cNvSpPr/>
          <p:nvPr/>
        </p:nvSpPr>
        <p:spPr>
          <a:xfrm>
            <a:off x="6210147" y="2027224"/>
            <a:ext cx="5204307" cy="523748"/>
          </a:xfrm>
          <a:prstGeom prst="rect">
            <a:avLst/>
          </a:prstGeom>
          <a:solidFill>
            <a:srgbClr val="1421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11315" y="2149398"/>
            <a:ext cx="4801971" cy="5237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FFFFFF"/>
                </a:solidFill>
                <a:latin typeface="Calibri"/>
              </a:rPr>
              <a:t>Значение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2614980"/>
            <a:ext cx="5204307" cy="523748"/>
          </a:xfrm>
          <a:prstGeom prst="rect">
            <a:avLst/>
          </a:prstGeom>
          <a:solidFill>
            <a:srgbClr val="F4F6F8"/>
          </a:solidFill>
          <a:ln w="9525">
            <a:solidFill>
              <a:srgbClr val="D5DB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78408" y="2614980"/>
            <a:ext cx="4801971" cy="5237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Средний чек, январь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10147" y="2614980"/>
            <a:ext cx="5204307" cy="523748"/>
          </a:xfrm>
          <a:prstGeom prst="rect">
            <a:avLst/>
          </a:prstGeom>
          <a:solidFill>
            <a:srgbClr val="F4F6F8"/>
          </a:solidFill>
          <a:ln w="9525">
            <a:solidFill>
              <a:srgbClr val="D5DB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11315" y="2614980"/>
            <a:ext cx="4801971" cy="5237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412 рублей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7240" y="3202736"/>
            <a:ext cx="5204307" cy="523748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78408" y="3202736"/>
            <a:ext cx="4801971" cy="5237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Средний чек, июнь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0147" y="3202736"/>
            <a:ext cx="5204307" cy="523748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11315" y="3202736"/>
            <a:ext cx="4801971" cy="5237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468 рублей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77240" y="3790492"/>
            <a:ext cx="5204307" cy="523748"/>
          </a:xfrm>
          <a:prstGeom prst="rect">
            <a:avLst/>
          </a:prstGeom>
          <a:solidFill>
            <a:srgbClr val="F4F6F8"/>
          </a:solidFill>
          <a:ln w="9525">
            <a:solidFill>
              <a:srgbClr val="D5DB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78408" y="3790492"/>
            <a:ext cx="4801971" cy="5237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Прирост за полугодие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10147" y="3790492"/>
            <a:ext cx="5204307" cy="523748"/>
          </a:xfrm>
          <a:prstGeom prst="rect">
            <a:avLst/>
          </a:prstGeom>
          <a:solidFill>
            <a:srgbClr val="F4F6F8"/>
          </a:solidFill>
          <a:ln w="9525">
            <a:solidFill>
              <a:srgbClr val="D5DB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11315" y="3790492"/>
            <a:ext cx="4801971" cy="5237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+56 рублей, то есть 13,6 %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7240" y="4378248"/>
            <a:ext cx="5204307" cy="864615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78408" y="4378248"/>
            <a:ext cx="4801971" cy="86461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Цена капучино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10147" y="4378248"/>
            <a:ext cx="5204307" cy="864615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11315" y="4378248"/>
            <a:ext cx="4801971" cy="86461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245 рублей при себестоимости 61 рубль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6044184"/>
            <a:ext cx="106372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342"/>
              </a:lnSpc>
              <a:spcAft>
                <a:spcPts val="0"/>
              </a:spcAft>
            </a:pPr>
            <a:r>
              <a:rPr sz="1100" b="0">
                <a:solidFill>
                  <a:srgbClr val="5A6478"/>
                </a:solidFill>
                <a:latin typeface="Calibri"/>
              </a:rPr>
              <a:t>Источник: Внутренняя управленческая отчётность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Итоги первого полугодия 2026: выручка, каналы, издержки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14213D"/>
                </a:solidFill>
                <a:latin typeface="Calibri"/>
              </a:rPr>
              <a:t>Списания съедают больше, чем закладывали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03452"/>
            <a:ext cx="10637215" cy="3027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5A6478"/>
                </a:solidFill>
                <a:latin typeface="Calibri"/>
              </a:rPr>
              <a:t>Факт 4,2 % выручки против плана 3 %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579372"/>
            <a:ext cx="1051560" cy="41148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13816" y="2121408"/>
            <a:ext cx="123444" cy="123444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52728" y="2004060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14213D"/>
                </a:solidFill>
                <a:latin typeface="Calibri"/>
              </a:rPr>
              <a:t>Перерасход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2728" y="2399792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5A6478"/>
                </a:solidFill>
                <a:latin typeface="Calibri"/>
              </a:rPr>
              <a:t>Каждый лишний процент списаний по итогам полугодия стоит около 1,7 млн рублей выручки</a:t>
            </a:r>
          </a:p>
        </p:txBody>
      </p:sp>
      <p:sp>
        <p:nvSpPr>
          <p:cNvPr id="8" name="Rectangle 7"/>
          <p:cNvSpPr/>
          <p:nvPr/>
        </p:nvSpPr>
        <p:spPr>
          <a:xfrm>
            <a:off x="813816" y="3195574"/>
            <a:ext cx="123444" cy="123444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52728" y="3078226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14213D"/>
                </a:solidFill>
                <a:latin typeface="Calibri"/>
              </a:rPr>
              <a:t>Где теряем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52728" y="3473958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5A6478"/>
                </a:solidFill>
                <a:latin typeface="Calibri"/>
              </a:rPr>
              <a:t>Основной риск в скоропортящейся витрине и в молоке на точках с неровным трафиком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3816" y="4269740"/>
            <a:ext cx="123444" cy="123444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52728" y="4152392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14213D"/>
                </a:solidFill>
                <a:latin typeface="Calibri"/>
              </a:rPr>
              <a:t>Норматив не работает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52728" y="4548124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5A6478"/>
                </a:solidFill>
                <a:latin typeface="Calibri"/>
              </a:rPr>
              <a:t>План 3 % не пересматривался при открытии двух новых точек, где спрос ещё не устоялся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3816" y="5343906"/>
            <a:ext cx="123444" cy="123444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52728" y="5226558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14213D"/>
                </a:solidFill>
                <a:latin typeface="Calibri"/>
              </a:rPr>
              <a:t>Что нужно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52728" y="5622290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5A6478"/>
                </a:solidFill>
                <a:latin typeface="Calibri"/>
              </a:rPr>
              <a:t>Понедельный контроль списаний по каждой точке, а не общий свод раз в месяц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Итоги первого полугодия 2026: выручка, каналы, издержки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14213D"/>
                </a:solidFill>
                <a:latin typeface="Calibri"/>
              </a:rPr>
              <a:t>Доставка приносит объём, но отдаёт треть цены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03452"/>
            <a:ext cx="10637215" cy="3027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5A6478"/>
                </a:solidFill>
                <a:latin typeface="Calibri"/>
              </a:rPr>
              <a:t>Два агрегатора, комиссия 26 % и 30 %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579372"/>
            <a:ext cx="1051560" cy="41148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77240" y="2156282"/>
            <a:ext cx="5112867" cy="3389122"/>
          </a:xfrm>
          <a:prstGeom prst="rect">
            <a:avLst/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2156282"/>
            <a:ext cx="5112867" cy="54864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33271" y="2412314"/>
            <a:ext cx="4600803" cy="44780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806"/>
              </a:lnSpc>
              <a:spcAft>
                <a:spcPts val="0"/>
              </a:spcAft>
            </a:pPr>
            <a:r>
              <a:rPr sz="2300" b="1">
                <a:solidFill>
                  <a:srgbClr val="14213D"/>
                </a:solidFill>
                <a:latin typeface="Calibri"/>
              </a:rPr>
              <a:t>Что даёт</a:t>
            </a:r>
          </a:p>
        </p:txBody>
      </p:sp>
      <p:sp>
        <p:nvSpPr>
          <p:cNvPr id="8" name="Rectangle 7"/>
          <p:cNvSpPr/>
          <p:nvPr/>
        </p:nvSpPr>
        <p:spPr>
          <a:xfrm>
            <a:off x="1051560" y="3068904"/>
            <a:ext cx="105156" cy="105156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5880" y="2951556"/>
            <a:ext cx="4308195" cy="773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17 % выручки без затрат на зал и посадочные места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51560" y="3896944"/>
            <a:ext cx="105156" cy="105156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325880" y="3779596"/>
            <a:ext cx="4308195" cy="4323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Загрузка кухни в часы спада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51560" y="4384116"/>
            <a:ext cx="105156" cy="105156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325880" y="4266768"/>
            <a:ext cx="4308195" cy="4323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Охват районов, где у нас нет точки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01587" y="2156282"/>
            <a:ext cx="5112867" cy="3389122"/>
          </a:xfrm>
          <a:prstGeom prst="rect">
            <a:avLst/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301587" y="2156282"/>
            <a:ext cx="5112867" cy="54864"/>
          </a:xfrm>
          <a:prstGeom prst="rect">
            <a:avLst/>
          </a:prstGeom>
          <a:solidFill>
            <a:srgbClr val="1421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57619" y="2412314"/>
            <a:ext cx="4600803" cy="44780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806"/>
              </a:lnSpc>
              <a:spcAft>
                <a:spcPts val="0"/>
              </a:spcAft>
            </a:pPr>
            <a:r>
              <a:rPr sz="2300" b="1">
                <a:solidFill>
                  <a:srgbClr val="14213D"/>
                </a:solidFill>
                <a:latin typeface="Calibri"/>
              </a:rPr>
              <a:t>Чего стоит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575907" y="3068904"/>
            <a:ext cx="105156" cy="105156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850227" y="2951556"/>
            <a:ext cx="4308195" cy="773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Комиссия 26 % и 30 % от суммы заказа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575907" y="3896944"/>
            <a:ext cx="105156" cy="105156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0227" y="3779596"/>
            <a:ext cx="4308195" cy="773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Гость остаётся клиентом агрегатора, а не нашим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575907" y="4724984"/>
            <a:ext cx="105156" cy="105156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850227" y="4607636"/>
            <a:ext cx="4308195" cy="773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Скидки агрегатора накладываются поверх комиссии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Итоги первого полугодия 2026: выручка, каналы, издержки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14213D"/>
                </a:solidFill>
                <a:latin typeface="Calibri"/>
              </a:rPr>
              <a:t>Лояльность держит почти половину оборота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40028"/>
            <a:ext cx="1051560" cy="41148"/>
          </a:xfrm>
          <a:prstGeom prst="rect">
            <a:avLst/>
          </a:prstGeom>
          <a:solidFill>
            <a:srgbClr val="3D5A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77240" y="2209474"/>
            <a:ext cx="5135727" cy="2821432"/>
          </a:xfrm>
          <a:prstGeom prst="rect">
            <a:avLst/>
          </a:prstGeom>
          <a:solidFill>
            <a:srgbClr val="E8ED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2666674"/>
            <a:ext cx="4678527" cy="12252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9272"/>
              </a:lnSpc>
              <a:spcAft>
                <a:spcPts val="0"/>
              </a:spcAft>
            </a:pPr>
            <a:r>
              <a:rPr sz="7600" b="1">
                <a:solidFill>
                  <a:srgbClr val="3D5A80"/>
                </a:solidFill>
                <a:latin typeface="Calibri"/>
              </a:rPr>
              <a:t>34 200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" y="3891970"/>
            <a:ext cx="4587087" cy="4780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Участников программы лояльности</a:t>
            </a:r>
          </a:p>
        </p:txBody>
      </p:sp>
      <p:sp>
        <p:nvSpPr>
          <p:cNvPr id="7" name="Rectangle 6"/>
          <p:cNvSpPr/>
          <p:nvPr/>
        </p:nvSpPr>
        <p:spPr>
          <a:xfrm>
            <a:off x="6278727" y="2209474"/>
            <a:ext cx="5135727" cy="2821432"/>
          </a:xfrm>
          <a:prstGeom prst="rect">
            <a:avLst/>
          </a:prstGeom>
          <a:solidFill>
            <a:srgbClr val="E8ED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07327" y="2666674"/>
            <a:ext cx="4678527" cy="12252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9272"/>
              </a:lnSpc>
              <a:spcAft>
                <a:spcPts val="0"/>
              </a:spcAft>
            </a:pPr>
            <a:r>
              <a:rPr sz="7600" b="1">
                <a:solidFill>
                  <a:srgbClr val="3D5A80"/>
                </a:solidFill>
                <a:latin typeface="Calibri"/>
              </a:rPr>
              <a:t>41 %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53047" y="3891970"/>
            <a:ext cx="4587087" cy="818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84"/>
              </a:lnSpc>
              <a:spcAft>
                <a:spcPts val="0"/>
              </a:spcAft>
            </a:pPr>
            <a:r>
              <a:rPr sz="2200" b="0">
                <a:solidFill>
                  <a:srgbClr val="14213D"/>
                </a:solidFill>
                <a:latin typeface="Calibri"/>
              </a:rPr>
              <a:t>Доля выручки от участников программы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6044184"/>
            <a:ext cx="106372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342"/>
              </a:lnSpc>
              <a:spcAft>
                <a:spcPts val="0"/>
              </a:spcAft>
            </a:pPr>
            <a:r>
              <a:rPr sz="1100" b="0">
                <a:solidFill>
                  <a:srgbClr val="5A6478"/>
                </a:solidFill>
                <a:latin typeface="Calibri"/>
              </a:rPr>
              <a:t>Источник: Внутренняя управленческая отчётность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Итоги первого полугодия 2026: выручка, каналы, издержки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5A6478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