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1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1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9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Представляюсь, называю тему и говорю, что проект вырос из простого наблюдения за двором.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Показываю распечатанную памятку комиссии, говорю, что тираж можно допечатать для соседних домов.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Честно говорю про частичное подтверждение: это сильнее, чем натянутое «всё сошлось».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Отмечаю, что часть данных собрана мной лично, а не взята из интернета.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Коротко проговариваю таблицу, подробно останавливаюсь только на продукте.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Здесь важно показать, что тема личная: я сам пробовал разделять мусор и столкнулся с этими барьерами.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Читаю гипотезу дословно, потому что к ней я вернусь на слайде выводов.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Подчёркиваю, что наблюдение шло не один день, а несколько выходов в разное время.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Показываю фотографии с обхода, они убедительнее слов.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Главная мысль слайда: одна ошибка на любом шаге обнуляет усилия всех предыдущих.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Здесь видно, что недоверие к вывозу и незнание правил бьют сильнее, чем расстояние.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Все четыре пункта я выбирал по одному критерию: их можно сделать силами жителей и школы, без бюджета.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0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1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2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6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8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1521845" y="365760"/>
            <a:ext cx="9148005" cy="235839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ts val="1281"/>
              </a:lnSpc>
              <a:spcAft>
                <a:spcPts val="0"/>
              </a:spcAft>
            </a:pPr>
            <a:r>
              <a:rPr sz="1050" b="0">
                <a:solidFill>
                  <a:srgbClr val="7A6A5C"/>
                </a:solidFill>
                <a:latin typeface="Calibri"/>
              </a:rPr>
              <a:t>МИНИСТЕРСТВО ПРОСВЕЩЕНИЯ РОССИЙСКОЙ ФЕДЕРАЦИИ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840961" y="592455"/>
            <a:ext cx="8509772" cy="27457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ts val="1586"/>
              </a:lnSpc>
              <a:spcAft>
                <a:spcPts val="0"/>
              </a:spcAft>
            </a:pPr>
            <a:r>
              <a:rPr sz="1300" b="1">
                <a:solidFill>
                  <a:srgbClr val="2B2118"/>
                </a:solidFill>
                <a:latin typeface="Calibri"/>
              </a:rPr>
              <a:t>МБОУ «Средняя общеобразовательная школа № __________»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77240" y="857885"/>
            <a:ext cx="10637215" cy="24358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ts val="1342"/>
              </a:lnSpc>
              <a:spcAft>
                <a:spcPts val="0"/>
              </a:spcAft>
            </a:pPr>
            <a:r>
              <a:rPr sz="1100" b="0">
                <a:solidFill>
                  <a:srgbClr val="7A6A5C"/>
                </a:solidFill>
                <a:latin typeface="Calibri"/>
              </a:rPr>
              <a:t>__________ класс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77240" y="1092327"/>
            <a:ext cx="10637215" cy="24358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ts val="1342"/>
              </a:lnSpc>
              <a:spcAft>
                <a:spcPts val="0"/>
              </a:spcAft>
            </a:pPr>
            <a:r>
              <a:rPr sz="1100" b="0">
                <a:solidFill>
                  <a:srgbClr val="7A6A5C"/>
                </a:solidFill>
                <a:latin typeface="Calibri"/>
              </a:rPr>
              <a:t>Предметная кафедра естественно-научных дисциплин</a:t>
            </a:r>
          </a:p>
        </p:txBody>
      </p:sp>
      <p:sp>
        <p:nvSpPr>
          <p:cNvPr id="6" name="Rectangle 5"/>
          <p:cNvSpPr/>
          <p:nvPr/>
        </p:nvSpPr>
        <p:spPr>
          <a:xfrm>
            <a:off x="5592927" y="1418209"/>
            <a:ext cx="1005840" cy="27432"/>
          </a:xfrm>
          <a:prstGeom prst="rect">
            <a:avLst/>
          </a:prstGeom>
          <a:solidFill>
            <a:srgbClr val="B4531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777240" y="1692529"/>
            <a:ext cx="10637215" cy="266827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ts val="1525"/>
              </a:lnSpc>
              <a:spcAft>
                <a:spcPts val="0"/>
              </a:spcAft>
            </a:pPr>
            <a:r>
              <a:rPr sz="1250" b="1">
                <a:solidFill>
                  <a:srgbClr val="B4531F"/>
                </a:solidFill>
                <a:latin typeface="Calibri"/>
              </a:rPr>
              <a:t>ИНДИВИДУАЛЬНЫЙ ПРОЕКТ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77240" y="1950212"/>
            <a:ext cx="10637215" cy="251333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ts val="1403"/>
              </a:lnSpc>
              <a:spcAft>
                <a:spcPts val="0"/>
              </a:spcAft>
            </a:pPr>
            <a:r>
              <a:rPr sz="1150" b="0">
                <a:solidFill>
                  <a:srgbClr val="7A6A5C"/>
                </a:solidFill>
                <a:latin typeface="Calibri"/>
              </a:rPr>
              <a:t>по дисциплине «Экология»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34440" y="2338705"/>
            <a:ext cx="9722815" cy="2279014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>
              <a:lnSpc>
                <a:spcPts val="3415"/>
              </a:lnSpc>
              <a:spcAft>
                <a:spcPts val="0"/>
              </a:spcAft>
            </a:pPr>
            <a:r>
              <a:rPr sz="2800" b="1">
                <a:solidFill>
                  <a:srgbClr val="2B2118"/>
                </a:solidFill>
                <a:latin typeface="Calibri"/>
              </a:rPr>
              <a:t>«Раздельный сбор мусора в нашем городе»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842455" y="4754880"/>
            <a:ext cx="4572000" cy="1143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ts val="1464"/>
              </a:lnSpc>
              <a:spcAft>
                <a:spcPts val="419"/>
              </a:spcAft>
            </a:pPr>
            <a:r>
              <a:rPr sz="1200" b="0">
                <a:solidFill>
                  <a:srgbClr val="2B2118"/>
                </a:solidFill>
                <a:latin typeface="Calibri"/>
              </a:rPr>
              <a:t>Ученик __________ класса __________</a:t>
            </a:r>
          </a:p>
          <a:p>
            <a:pPr algn="r">
              <a:lnSpc>
                <a:spcPts val="1464"/>
              </a:lnSpc>
              <a:spcAft>
                <a:spcPts val="419"/>
              </a:spcAft>
            </a:pPr>
            <a:r>
              <a:rPr sz="1200" b="0">
                <a:solidFill>
                  <a:srgbClr val="2B2118"/>
                </a:solidFill>
                <a:latin typeface="Calibri"/>
              </a:rPr>
              <a:t>Руководитель проекта: __________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777240" y="6281928"/>
            <a:ext cx="10637215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ts val="1403"/>
              </a:lnSpc>
              <a:spcAft>
                <a:spcPts val="0"/>
              </a:spcAft>
            </a:pPr>
            <a:r>
              <a:rPr sz="1150" b="0">
                <a:solidFill>
                  <a:srgbClr val="7A6A5C"/>
                </a:solidFill>
                <a:latin typeface="Calibri"/>
              </a:rPr>
              <a:t>__________, 2026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77240" y="566928"/>
            <a:ext cx="10637215" cy="618235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4148"/>
              </a:lnSpc>
              <a:spcAft>
                <a:spcPts val="0"/>
              </a:spcAft>
            </a:pPr>
            <a:r>
              <a:rPr sz="3400" b="1">
                <a:solidFill>
                  <a:srgbClr val="2B2118"/>
                </a:solidFill>
                <a:latin typeface="Calibri"/>
              </a:rPr>
              <a:t>Продукт проекта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77240" y="1203452"/>
            <a:ext cx="10637215" cy="302767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1952"/>
              </a:lnSpc>
              <a:spcAft>
                <a:spcPts val="0"/>
              </a:spcAft>
            </a:pPr>
            <a:r>
              <a:rPr sz="1600" b="0">
                <a:solidFill>
                  <a:srgbClr val="7A6A5C"/>
                </a:solidFill>
                <a:latin typeface="Calibri"/>
              </a:rPr>
              <a:t>Памятка и карта, которые уже висят в подъездах</a:t>
            </a:r>
          </a:p>
        </p:txBody>
      </p:sp>
      <p:sp>
        <p:nvSpPr>
          <p:cNvPr id="4" name="Rectangle 3"/>
          <p:cNvSpPr/>
          <p:nvPr/>
        </p:nvSpPr>
        <p:spPr>
          <a:xfrm>
            <a:off x="777240" y="1579372"/>
            <a:ext cx="1051560" cy="41148"/>
          </a:xfrm>
          <a:prstGeom prst="rect">
            <a:avLst/>
          </a:prstGeom>
          <a:solidFill>
            <a:srgbClr val="B4531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5" name="Rectangle 4"/>
          <p:cNvSpPr/>
          <p:nvPr/>
        </p:nvSpPr>
        <p:spPr>
          <a:xfrm>
            <a:off x="813816" y="2044192"/>
            <a:ext cx="123444" cy="123444"/>
          </a:xfrm>
          <a:prstGeom prst="rect">
            <a:avLst/>
          </a:prstGeom>
          <a:solidFill>
            <a:srgbClr val="B4531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1252728" y="1926844"/>
            <a:ext cx="10049932" cy="4140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2684"/>
              </a:lnSpc>
              <a:spcAft>
                <a:spcPts val="0"/>
              </a:spcAft>
            </a:pPr>
            <a:r>
              <a:rPr sz="2200" b="1">
                <a:solidFill>
                  <a:srgbClr val="2B2118"/>
                </a:solidFill>
                <a:latin typeface="Calibri"/>
              </a:rPr>
              <a:t>Памятка формата А4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52728" y="2322576"/>
            <a:ext cx="10049932" cy="36753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2318"/>
              </a:lnSpc>
              <a:spcAft>
                <a:spcPts val="0"/>
              </a:spcAft>
            </a:pPr>
            <a:r>
              <a:rPr sz="1900" b="0">
                <a:solidFill>
                  <a:srgbClr val="7A6A5C"/>
                </a:solidFill>
                <a:latin typeface="Calibri"/>
              </a:rPr>
              <a:t>Две колонки: что берут на переработку и что точно нельзя класть, с рисунками упаковки.</a:t>
            </a:r>
          </a:p>
        </p:txBody>
      </p:sp>
      <p:sp>
        <p:nvSpPr>
          <p:cNvPr id="8" name="Rectangle 7"/>
          <p:cNvSpPr/>
          <p:nvPr/>
        </p:nvSpPr>
        <p:spPr>
          <a:xfrm>
            <a:off x="813816" y="3100662"/>
            <a:ext cx="123444" cy="123444"/>
          </a:xfrm>
          <a:prstGeom prst="rect">
            <a:avLst/>
          </a:prstGeom>
          <a:solidFill>
            <a:srgbClr val="B4531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1252728" y="2983314"/>
            <a:ext cx="10049932" cy="4140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2684"/>
              </a:lnSpc>
              <a:spcAft>
                <a:spcPts val="0"/>
              </a:spcAft>
            </a:pPr>
            <a:r>
              <a:rPr sz="2200" b="1">
                <a:solidFill>
                  <a:srgbClr val="2B2118"/>
                </a:solidFill>
                <a:latin typeface="Calibri"/>
              </a:rPr>
              <a:t>Карта пунктов приёма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252728" y="3379046"/>
            <a:ext cx="10049932" cy="36753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2318"/>
              </a:lnSpc>
              <a:spcAft>
                <a:spcPts val="0"/>
              </a:spcAft>
            </a:pPr>
            <a:r>
              <a:rPr sz="1900" b="0">
                <a:solidFill>
                  <a:srgbClr val="7A6A5C"/>
                </a:solidFill>
                <a:latin typeface="Calibri"/>
              </a:rPr>
              <a:t>__________ адресов рядом с районом, отмечено, какие фракции принимают в каждом.</a:t>
            </a:r>
          </a:p>
        </p:txBody>
      </p:sp>
      <p:sp>
        <p:nvSpPr>
          <p:cNvPr id="11" name="Rectangle 10"/>
          <p:cNvSpPr/>
          <p:nvPr/>
        </p:nvSpPr>
        <p:spPr>
          <a:xfrm>
            <a:off x="813816" y="4157133"/>
            <a:ext cx="123444" cy="123444"/>
          </a:xfrm>
          <a:prstGeom prst="rect">
            <a:avLst/>
          </a:prstGeom>
          <a:solidFill>
            <a:srgbClr val="B4531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1252728" y="4039785"/>
            <a:ext cx="10049932" cy="4140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2684"/>
              </a:lnSpc>
              <a:spcAft>
                <a:spcPts val="0"/>
              </a:spcAft>
            </a:pPr>
            <a:r>
              <a:rPr sz="2200" b="1">
                <a:solidFill>
                  <a:srgbClr val="2B2118"/>
                </a:solidFill>
                <a:latin typeface="Calibri"/>
              </a:rPr>
              <a:t>Где размещено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52728" y="4435517"/>
            <a:ext cx="10049932" cy="36753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2318"/>
              </a:lnSpc>
              <a:spcAft>
                <a:spcPts val="0"/>
              </a:spcAft>
            </a:pPr>
            <a:r>
              <a:rPr sz="1900" b="0">
                <a:solidFill>
                  <a:srgbClr val="7A6A5C"/>
                </a:solidFill>
                <a:latin typeface="Calibri"/>
              </a:rPr>
              <a:t>Информационные доски __________ подъездов и стенд в школьном холле.</a:t>
            </a:r>
          </a:p>
        </p:txBody>
      </p:sp>
      <p:sp>
        <p:nvSpPr>
          <p:cNvPr id="14" name="Rectangle 13"/>
          <p:cNvSpPr/>
          <p:nvPr/>
        </p:nvSpPr>
        <p:spPr>
          <a:xfrm>
            <a:off x="813816" y="5213604"/>
            <a:ext cx="123444" cy="123444"/>
          </a:xfrm>
          <a:prstGeom prst="rect">
            <a:avLst/>
          </a:prstGeom>
          <a:solidFill>
            <a:srgbClr val="B4531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1252728" y="5096256"/>
            <a:ext cx="10049932" cy="4140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2684"/>
              </a:lnSpc>
              <a:spcAft>
                <a:spcPts val="0"/>
              </a:spcAft>
            </a:pPr>
            <a:r>
              <a:rPr sz="2200" b="1">
                <a:solidFill>
                  <a:srgbClr val="2B2118"/>
                </a:solidFill>
                <a:latin typeface="Calibri"/>
              </a:rPr>
              <a:t>Кому пригодится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252728" y="5491988"/>
            <a:ext cx="10049932" cy="661923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2318"/>
              </a:lnSpc>
              <a:spcAft>
                <a:spcPts val="0"/>
              </a:spcAft>
            </a:pPr>
            <a:r>
              <a:rPr sz="1900" b="0">
                <a:solidFill>
                  <a:srgbClr val="7A6A5C"/>
                </a:solidFill>
                <a:latin typeface="Calibri"/>
              </a:rPr>
              <a:t>Жителям дома, классным руководителям для акций и совету школы при повторном сборе макулатуры.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777240" y="6409944"/>
            <a:ext cx="7446050" cy="2286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1220"/>
              </a:lnSpc>
              <a:spcAft>
                <a:spcPts val="0"/>
              </a:spcAft>
            </a:pPr>
            <a:r>
              <a:rPr sz="1000" b="0">
                <a:solidFill>
                  <a:srgbClr val="7A6A5C"/>
                </a:solidFill>
                <a:latin typeface="Calibri"/>
              </a:rPr>
              <a:t>Раздельный сбор мусора в нашем городе: что мешает и что можно сделать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0865815" y="6409944"/>
            <a:ext cx="548640" cy="2286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ts val="1220"/>
              </a:lnSpc>
              <a:spcAft>
                <a:spcPts val="0"/>
              </a:spcAft>
            </a:pPr>
            <a:r>
              <a:rPr sz="1000" b="0">
                <a:solidFill>
                  <a:srgbClr val="7A6A5C"/>
                </a:solidFill>
                <a:latin typeface="Calibri"/>
              </a:rPr>
              <a:t>10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77240" y="566928"/>
            <a:ext cx="10637215" cy="618235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4148"/>
              </a:lnSpc>
              <a:spcAft>
                <a:spcPts val="0"/>
              </a:spcAft>
            </a:pPr>
            <a:r>
              <a:rPr sz="3400" b="1">
                <a:solidFill>
                  <a:srgbClr val="2B2118"/>
                </a:solidFill>
                <a:latin typeface="Calibri"/>
              </a:rPr>
              <a:t>Выводы: подтвердилась ли гипотеза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77240" y="1203452"/>
            <a:ext cx="10637215" cy="302767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1952"/>
              </a:lnSpc>
              <a:spcAft>
                <a:spcPts val="0"/>
              </a:spcAft>
            </a:pPr>
            <a:r>
              <a:rPr sz="1600" b="0">
                <a:solidFill>
                  <a:srgbClr val="7A6A5C"/>
                </a:solidFill>
                <a:latin typeface="Calibri"/>
              </a:rPr>
              <a:t>Ответ на вопрос, поставленный в начале работы</a:t>
            </a:r>
          </a:p>
        </p:txBody>
      </p:sp>
      <p:sp>
        <p:nvSpPr>
          <p:cNvPr id="4" name="Rectangle 3"/>
          <p:cNvSpPr/>
          <p:nvPr/>
        </p:nvSpPr>
        <p:spPr>
          <a:xfrm>
            <a:off x="777240" y="1579372"/>
            <a:ext cx="1051560" cy="41148"/>
          </a:xfrm>
          <a:prstGeom prst="rect">
            <a:avLst/>
          </a:prstGeom>
          <a:solidFill>
            <a:srgbClr val="B4531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777240" y="1908555"/>
            <a:ext cx="365760" cy="432307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2684"/>
              </a:lnSpc>
              <a:spcAft>
                <a:spcPts val="0"/>
              </a:spcAft>
            </a:pPr>
            <a:r>
              <a:rPr sz="2200" b="1">
                <a:solidFill>
                  <a:srgbClr val="B4531F"/>
                </a:solidFill>
                <a:latin typeface="Calibri"/>
              </a:rPr>
              <a:t>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52728" y="1926844"/>
            <a:ext cx="10049932" cy="4140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2684"/>
              </a:lnSpc>
              <a:spcAft>
                <a:spcPts val="0"/>
              </a:spcAft>
            </a:pPr>
            <a:r>
              <a:rPr sz="2200" b="1">
                <a:solidFill>
                  <a:srgbClr val="2B2118"/>
                </a:solidFill>
                <a:latin typeface="Calibri"/>
              </a:rPr>
              <a:t>Гипотеза подтвердилась частично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52728" y="2322576"/>
            <a:ext cx="10049932" cy="661923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2318"/>
              </a:lnSpc>
              <a:spcAft>
                <a:spcPts val="0"/>
              </a:spcAft>
            </a:pPr>
            <a:r>
              <a:rPr sz="1900" b="0">
                <a:solidFill>
                  <a:srgbClr val="7A6A5C"/>
                </a:solidFill>
                <a:latin typeface="Calibri"/>
              </a:rPr>
              <a:t>Незнание правил действительно мешает, но не меньше мешает недоверие: люди думают, что вывоз всё равно общий.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77240" y="3063155"/>
            <a:ext cx="365760" cy="432307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2684"/>
              </a:lnSpc>
              <a:spcAft>
                <a:spcPts val="0"/>
              </a:spcAft>
            </a:pPr>
            <a:r>
              <a:rPr sz="2200" b="1">
                <a:solidFill>
                  <a:srgbClr val="B4531F"/>
                </a:solidFill>
                <a:latin typeface="Calibri"/>
              </a:rPr>
              <a:t>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52728" y="3081443"/>
            <a:ext cx="10049932" cy="4140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2684"/>
              </a:lnSpc>
              <a:spcAft>
                <a:spcPts val="0"/>
              </a:spcAft>
            </a:pPr>
            <a:r>
              <a:rPr sz="2200" b="1">
                <a:solidFill>
                  <a:srgbClr val="2B2118"/>
                </a:solidFill>
                <a:latin typeface="Calibri"/>
              </a:rPr>
              <a:t>Памятка помогает, но не решает всё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252728" y="3477175"/>
            <a:ext cx="10049932" cy="661923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2318"/>
              </a:lnSpc>
              <a:spcAft>
                <a:spcPts val="0"/>
              </a:spcAft>
            </a:pPr>
            <a:r>
              <a:rPr sz="1900" b="0">
                <a:solidFill>
                  <a:srgbClr val="7A6A5C"/>
                </a:solidFill>
                <a:latin typeface="Calibri"/>
              </a:rPr>
              <a:t>Информация нужна у самого бака, а не только в подъезде, иначе к моменту выноса мусора её уже не помнят.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777240" y="4217754"/>
            <a:ext cx="365760" cy="432307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2684"/>
              </a:lnSpc>
              <a:spcAft>
                <a:spcPts val="0"/>
              </a:spcAft>
            </a:pPr>
            <a:r>
              <a:rPr sz="2200" b="1">
                <a:solidFill>
                  <a:srgbClr val="B4531F"/>
                </a:solidFill>
                <a:latin typeface="Calibri"/>
              </a:rPr>
              <a:t>3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252728" y="4236042"/>
            <a:ext cx="10049932" cy="4140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2684"/>
              </a:lnSpc>
              <a:spcAft>
                <a:spcPts val="0"/>
              </a:spcAft>
            </a:pPr>
            <a:r>
              <a:rPr sz="2200" b="1">
                <a:solidFill>
                  <a:srgbClr val="2B2118"/>
                </a:solidFill>
                <a:latin typeface="Calibri"/>
              </a:rPr>
              <a:t>Одного двора мало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52728" y="4631774"/>
            <a:ext cx="10049932" cy="661923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2318"/>
              </a:lnSpc>
              <a:spcAft>
                <a:spcPts val="0"/>
              </a:spcAft>
            </a:pPr>
            <a:r>
              <a:rPr sz="1900" b="0">
                <a:solidFill>
                  <a:srgbClr val="7A6A5C"/>
                </a:solidFill>
                <a:latin typeface="Calibri"/>
              </a:rPr>
              <a:t>Пока фракции стекла и металла принимают вне района, часть отходов сортировать почти невозможно.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777240" y="5372354"/>
            <a:ext cx="365760" cy="432307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2684"/>
              </a:lnSpc>
              <a:spcAft>
                <a:spcPts val="0"/>
              </a:spcAft>
            </a:pPr>
            <a:r>
              <a:rPr sz="2200" b="1">
                <a:solidFill>
                  <a:srgbClr val="B4531F"/>
                </a:solidFill>
                <a:latin typeface="Calibri"/>
              </a:rPr>
              <a:t>4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252728" y="5390642"/>
            <a:ext cx="10049932" cy="4140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2684"/>
              </a:lnSpc>
              <a:spcAft>
                <a:spcPts val="0"/>
              </a:spcAft>
            </a:pPr>
            <a:r>
              <a:rPr sz="2200" b="1">
                <a:solidFill>
                  <a:srgbClr val="2B2118"/>
                </a:solidFill>
                <a:latin typeface="Calibri"/>
              </a:rPr>
              <a:t>Чему я научился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252728" y="5786374"/>
            <a:ext cx="10049932" cy="36753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2318"/>
              </a:lnSpc>
              <a:spcAft>
                <a:spcPts val="0"/>
              </a:spcAft>
            </a:pPr>
            <a:r>
              <a:rPr sz="1900" b="0">
                <a:solidFill>
                  <a:srgbClr val="7A6A5C"/>
                </a:solidFill>
                <a:latin typeface="Calibri"/>
              </a:rPr>
              <a:t>Составлять анкету, считать результаты и проверять свои догадки наблюдением, а не догадками.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777240" y="6409944"/>
            <a:ext cx="7446050" cy="2286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1220"/>
              </a:lnSpc>
              <a:spcAft>
                <a:spcPts val="0"/>
              </a:spcAft>
            </a:pPr>
            <a:r>
              <a:rPr sz="1000" b="0">
                <a:solidFill>
                  <a:srgbClr val="7A6A5C"/>
                </a:solidFill>
                <a:latin typeface="Calibri"/>
              </a:rPr>
              <a:t>Раздельный сбор мусора в нашем городе: что мешает и что можно сделать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0865815" y="6409944"/>
            <a:ext cx="548640" cy="2286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ts val="1220"/>
              </a:lnSpc>
              <a:spcAft>
                <a:spcPts val="0"/>
              </a:spcAft>
            </a:pPr>
            <a:r>
              <a:rPr sz="1000" b="0">
                <a:solidFill>
                  <a:srgbClr val="7A6A5C"/>
                </a:solidFill>
                <a:latin typeface="Calibri"/>
              </a:rPr>
              <a:t>11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77240" y="566928"/>
            <a:ext cx="10637215" cy="618235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4148"/>
              </a:lnSpc>
              <a:spcAft>
                <a:spcPts val="0"/>
              </a:spcAft>
            </a:pPr>
            <a:r>
              <a:rPr sz="3400" b="1">
                <a:solidFill>
                  <a:srgbClr val="2B2118"/>
                </a:solidFill>
                <a:latin typeface="Calibri"/>
              </a:rPr>
              <a:t>Источники</a:t>
            </a:r>
          </a:p>
        </p:txBody>
      </p:sp>
      <p:sp>
        <p:nvSpPr>
          <p:cNvPr id="3" name="Rectangle 2"/>
          <p:cNvSpPr/>
          <p:nvPr/>
        </p:nvSpPr>
        <p:spPr>
          <a:xfrm>
            <a:off x="777240" y="1240028"/>
            <a:ext cx="1051560" cy="41148"/>
          </a:xfrm>
          <a:prstGeom prst="rect">
            <a:avLst/>
          </a:prstGeom>
          <a:solidFill>
            <a:srgbClr val="B4531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77240" y="1810512"/>
            <a:ext cx="365760" cy="37033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2196"/>
              </a:lnSpc>
              <a:spcAft>
                <a:spcPts val="0"/>
              </a:spcAft>
            </a:pPr>
            <a:r>
              <a:rPr sz="1800" b="1">
                <a:solidFill>
                  <a:srgbClr val="B4531F"/>
                </a:solidFill>
                <a:latin typeface="Calibri"/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52728" y="1828800"/>
            <a:ext cx="10049932" cy="35204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2196"/>
              </a:lnSpc>
              <a:spcAft>
                <a:spcPts val="0"/>
              </a:spcAft>
            </a:pPr>
            <a:r>
              <a:rPr sz="1800" b="1">
                <a:solidFill>
                  <a:srgbClr val="2B2118"/>
                </a:solidFill>
                <a:latin typeface="Calibri"/>
              </a:rPr>
              <a:t>Федеральный закон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52728" y="2162556"/>
            <a:ext cx="10049932" cy="30556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1830"/>
              </a:lnSpc>
              <a:spcAft>
                <a:spcPts val="0"/>
              </a:spcAft>
            </a:pPr>
            <a:r>
              <a:rPr sz="1500" b="0">
                <a:solidFill>
                  <a:srgbClr val="7A6A5C"/>
                </a:solidFill>
                <a:latin typeface="Calibri"/>
              </a:rPr>
              <a:t>Закон РФ об отходах производства и потребления, действующая редакция.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77240" y="2731960"/>
            <a:ext cx="365760" cy="37033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2196"/>
              </a:lnSpc>
              <a:spcAft>
                <a:spcPts val="0"/>
              </a:spcAft>
            </a:pPr>
            <a:r>
              <a:rPr sz="1800" b="1">
                <a:solidFill>
                  <a:srgbClr val="B4531F"/>
                </a:solidFill>
                <a:latin typeface="Calibri"/>
              </a:rPr>
              <a:t>2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52728" y="2750248"/>
            <a:ext cx="10049932" cy="35204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2196"/>
              </a:lnSpc>
              <a:spcAft>
                <a:spcPts val="0"/>
              </a:spcAft>
            </a:pPr>
            <a:r>
              <a:rPr sz="1800" b="1">
                <a:solidFill>
                  <a:srgbClr val="2B2118"/>
                </a:solidFill>
                <a:latin typeface="Calibri"/>
              </a:rPr>
              <a:t>Российский экологический оператор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52728" y="3084004"/>
            <a:ext cx="10049932" cy="30556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1830"/>
              </a:lnSpc>
              <a:spcAft>
                <a:spcPts val="0"/>
              </a:spcAft>
            </a:pPr>
            <a:r>
              <a:rPr sz="1500" b="0">
                <a:solidFill>
                  <a:srgbClr val="7A6A5C"/>
                </a:solidFill>
                <a:latin typeface="Calibri"/>
              </a:rPr>
              <a:t>Материалы о системе обращения с ТКО и инфраструктуре раздельного сбора.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777240" y="3653409"/>
            <a:ext cx="365760" cy="37033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2196"/>
              </a:lnSpc>
              <a:spcAft>
                <a:spcPts val="0"/>
              </a:spcAft>
            </a:pPr>
            <a:r>
              <a:rPr sz="1800" b="1">
                <a:solidFill>
                  <a:srgbClr val="B4531F"/>
                </a:solidFill>
                <a:latin typeface="Calibri"/>
              </a:rPr>
              <a:t>3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252728" y="3671697"/>
            <a:ext cx="10049932" cy="35204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2196"/>
              </a:lnSpc>
              <a:spcAft>
                <a:spcPts val="0"/>
              </a:spcAft>
            </a:pPr>
            <a:r>
              <a:rPr sz="1800" b="1">
                <a:solidFill>
                  <a:srgbClr val="2B2118"/>
                </a:solidFill>
                <a:latin typeface="Calibri"/>
              </a:rPr>
              <a:t>Региональный оператор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252728" y="4005453"/>
            <a:ext cx="10049932" cy="30556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1830"/>
              </a:lnSpc>
              <a:spcAft>
                <a:spcPts val="0"/>
              </a:spcAft>
            </a:pPr>
            <a:r>
              <a:rPr sz="1500" b="0">
                <a:solidFill>
                  <a:srgbClr val="7A6A5C"/>
                </a:solidFill>
                <a:latin typeface="Calibri"/>
              </a:rPr>
              <a:t>Информация о графике вывоза и принимаемых фракциях по нашему городу: __________.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77240" y="4574857"/>
            <a:ext cx="365760" cy="37033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2196"/>
              </a:lnSpc>
              <a:spcAft>
                <a:spcPts val="0"/>
              </a:spcAft>
            </a:pPr>
            <a:r>
              <a:rPr sz="1800" b="1">
                <a:solidFill>
                  <a:srgbClr val="B4531F"/>
                </a:solidFill>
                <a:latin typeface="Calibri"/>
              </a:rPr>
              <a:t>4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252728" y="4593145"/>
            <a:ext cx="10049932" cy="35204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2196"/>
              </a:lnSpc>
              <a:spcAft>
                <a:spcPts val="0"/>
              </a:spcAft>
            </a:pPr>
            <a:r>
              <a:rPr sz="1800" b="1">
                <a:solidFill>
                  <a:srgbClr val="2B2118"/>
                </a:solidFill>
                <a:latin typeface="Calibri"/>
              </a:rPr>
              <a:t>Общественные проекты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252728" y="4926901"/>
            <a:ext cx="10049932" cy="30556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1830"/>
              </a:lnSpc>
              <a:spcAft>
                <a:spcPts val="0"/>
              </a:spcAft>
            </a:pPr>
            <a:r>
              <a:rPr sz="1500" b="0">
                <a:solidFill>
                  <a:srgbClr val="7A6A5C"/>
                </a:solidFill>
                <a:latin typeface="Calibri"/>
              </a:rPr>
              <a:t>Открытые карты пунктов приёма вторсырья и рекомендации экологических движений.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777240" y="5496306"/>
            <a:ext cx="365760" cy="37033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2196"/>
              </a:lnSpc>
              <a:spcAft>
                <a:spcPts val="0"/>
              </a:spcAft>
            </a:pPr>
            <a:r>
              <a:rPr sz="1800" b="1">
                <a:solidFill>
                  <a:srgbClr val="B4531F"/>
                </a:solidFill>
                <a:latin typeface="Calibri"/>
              </a:rPr>
              <a:t>5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52728" y="5514594"/>
            <a:ext cx="10049932" cy="35204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2196"/>
              </a:lnSpc>
              <a:spcAft>
                <a:spcPts val="0"/>
              </a:spcAft>
            </a:pPr>
            <a:r>
              <a:rPr sz="1800" b="1">
                <a:solidFill>
                  <a:srgbClr val="2B2118"/>
                </a:solidFill>
                <a:latin typeface="Calibri"/>
              </a:rPr>
              <a:t>Собственные материалы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252728" y="5848350"/>
            <a:ext cx="10049932" cy="30556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1830"/>
              </a:lnSpc>
              <a:spcAft>
                <a:spcPts val="0"/>
              </a:spcAft>
            </a:pPr>
            <a:r>
              <a:rPr sz="1500" b="0">
                <a:solidFill>
                  <a:srgbClr val="7A6A5C"/>
                </a:solidFill>
                <a:latin typeface="Calibri"/>
              </a:rPr>
              <a:t>Дневник наблюдений, фотографии площадок и анкеты __________ респондентов.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777240" y="6409944"/>
            <a:ext cx="7446050" cy="2286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1220"/>
              </a:lnSpc>
              <a:spcAft>
                <a:spcPts val="0"/>
              </a:spcAft>
            </a:pPr>
            <a:r>
              <a:rPr sz="1000" b="0">
                <a:solidFill>
                  <a:srgbClr val="7A6A5C"/>
                </a:solidFill>
                <a:latin typeface="Calibri"/>
              </a:rPr>
              <a:t>Раздельный сбор мусора в нашем городе: что мешает и что можно сделать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10865815" y="6409944"/>
            <a:ext cx="548640" cy="2286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ts val="1220"/>
              </a:lnSpc>
              <a:spcAft>
                <a:spcPts val="0"/>
              </a:spcAft>
            </a:pPr>
            <a:r>
              <a:rPr sz="1000" b="0">
                <a:solidFill>
                  <a:srgbClr val="7A6A5C"/>
                </a:solidFill>
                <a:latin typeface="Calibri"/>
              </a:rPr>
              <a:t>12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77240" y="566928"/>
            <a:ext cx="10637215" cy="618235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4148"/>
              </a:lnSpc>
              <a:spcAft>
                <a:spcPts val="0"/>
              </a:spcAft>
            </a:pPr>
            <a:r>
              <a:rPr sz="3400" b="1">
                <a:solidFill>
                  <a:srgbClr val="2B2118"/>
                </a:solidFill>
                <a:latin typeface="Calibri"/>
              </a:rPr>
              <a:t>Паспорт проекта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77240" y="1203452"/>
            <a:ext cx="10637215" cy="302767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1952"/>
              </a:lnSpc>
              <a:spcAft>
                <a:spcPts val="0"/>
              </a:spcAft>
            </a:pPr>
            <a:r>
              <a:rPr sz="1600" b="0">
                <a:solidFill>
                  <a:srgbClr val="7A6A5C"/>
                </a:solidFill>
                <a:latin typeface="Calibri"/>
              </a:rPr>
              <a:t>Основные сведения о работе</a:t>
            </a:r>
          </a:p>
        </p:txBody>
      </p:sp>
      <p:sp>
        <p:nvSpPr>
          <p:cNvPr id="4" name="Rectangle 3"/>
          <p:cNvSpPr/>
          <p:nvPr/>
        </p:nvSpPr>
        <p:spPr>
          <a:xfrm>
            <a:off x="777240" y="1579372"/>
            <a:ext cx="1051560" cy="41148"/>
          </a:xfrm>
          <a:prstGeom prst="rect">
            <a:avLst/>
          </a:prstGeom>
          <a:solidFill>
            <a:srgbClr val="B4531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5" name="Rectangle 4"/>
          <p:cNvSpPr/>
          <p:nvPr/>
        </p:nvSpPr>
        <p:spPr>
          <a:xfrm>
            <a:off x="777240" y="1926844"/>
            <a:ext cx="5204307" cy="446277"/>
          </a:xfrm>
          <a:prstGeom prst="rect">
            <a:avLst/>
          </a:prstGeom>
          <a:solidFill>
            <a:srgbClr val="B4531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978408" y="2042033"/>
            <a:ext cx="4801971" cy="446277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2074"/>
              </a:lnSpc>
              <a:spcAft>
                <a:spcPts val="0"/>
              </a:spcAft>
            </a:pPr>
            <a:r>
              <a:rPr sz="1700" b="1">
                <a:solidFill>
                  <a:srgbClr val="FFFFFF"/>
                </a:solidFill>
                <a:latin typeface="Calibri"/>
              </a:rPr>
              <a:t>Параметр</a:t>
            </a:r>
          </a:p>
        </p:txBody>
      </p:sp>
      <p:sp>
        <p:nvSpPr>
          <p:cNvPr id="7" name="Rectangle 6"/>
          <p:cNvSpPr/>
          <p:nvPr/>
        </p:nvSpPr>
        <p:spPr>
          <a:xfrm>
            <a:off x="6210147" y="1926844"/>
            <a:ext cx="5204307" cy="446277"/>
          </a:xfrm>
          <a:prstGeom prst="rect">
            <a:avLst/>
          </a:prstGeom>
          <a:solidFill>
            <a:srgbClr val="2B211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6411315" y="2042033"/>
            <a:ext cx="4801971" cy="446277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2074"/>
              </a:lnSpc>
              <a:spcAft>
                <a:spcPts val="0"/>
              </a:spcAft>
            </a:pPr>
            <a:r>
              <a:rPr sz="1700" b="1">
                <a:solidFill>
                  <a:srgbClr val="FFFFFF"/>
                </a:solidFill>
                <a:latin typeface="Calibri"/>
              </a:rPr>
              <a:t>Значение</a:t>
            </a:r>
          </a:p>
        </p:txBody>
      </p:sp>
      <p:sp>
        <p:nvSpPr>
          <p:cNvPr id="9" name="Rectangle 8"/>
          <p:cNvSpPr/>
          <p:nvPr/>
        </p:nvSpPr>
        <p:spPr>
          <a:xfrm>
            <a:off x="777240" y="2437130"/>
            <a:ext cx="5204307" cy="709675"/>
          </a:xfrm>
          <a:prstGeom prst="rect">
            <a:avLst/>
          </a:prstGeom>
          <a:solidFill>
            <a:srgbClr val="FAF6F2"/>
          </a:solidFill>
          <a:ln w="9525">
            <a:solidFill>
              <a:srgbClr val="E4D8CC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978408" y="2437130"/>
            <a:ext cx="4801971" cy="709675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>
              <a:lnSpc>
                <a:spcPts val="2074"/>
              </a:lnSpc>
              <a:spcAft>
                <a:spcPts val="0"/>
              </a:spcAft>
            </a:pPr>
            <a:r>
              <a:rPr sz="1700" b="0">
                <a:solidFill>
                  <a:srgbClr val="2B2118"/>
                </a:solidFill>
                <a:latin typeface="Calibri"/>
              </a:rPr>
              <a:t>Тема</a:t>
            </a:r>
          </a:p>
        </p:txBody>
      </p:sp>
      <p:sp>
        <p:nvSpPr>
          <p:cNvPr id="11" name="Rectangle 10"/>
          <p:cNvSpPr/>
          <p:nvPr/>
        </p:nvSpPr>
        <p:spPr>
          <a:xfrm>
            <a:off x="6210147" y="2437130"/>
            <a:ext cx="5204307" cy="709675"/>
          </a:xfrm>
          <a:prstGeom prst="rect">
            <a:avLst/>
          </a:prstGeom>
          <a:solidFill>
            <a:srgbClr val="FAF6F2"/>
          </a:solidFill>
          <a:ln w="9525">
            <a:solidFill>
              <a:srgbClr val="E4D8CC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6411315" y="2437130"/>
            <a:ext cx="4801971" cy="709675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>
              <a:lnSpc>
                <a:spcPts val="2074"/>
              </a:lnSpc>
              <a:spcAft>
                <a:spcPts val="0"/>
              </a:spcAft>
            </a:pPr>
            <a:r>
              <a:rPr sz="1700" b="0">
                <a:solidFill>
                  <a:srgbClr val="2B2118"/>
                </a:solidFill>
                <a:latin typeface="Calibri"/>
              </a:rPr>
              <a:t>Раздельный сбор мусора в нашем городе: что мешает и что можно сделать</a:t>
            </a:r>
          </a:p>
        </p:txBody>
      </p:sp>
      <p:sp>
        <p:nvSpPr>
          <p:cNvPr id="13" name="Rectangle 12"/>
          <p:cNvSpPr/>
          <p:nvPr/>
        </p:nvSpPr>
        <p:spPr>
          <a:xfrm>
            <a:off x="777240" y="3210814"/>
            <a:ext cx="5204307" cy="709675"/>
          </a:xfrm>
          <a:prstGeom prst="rect">
            <a:avLst/>
          </a:prstGeom>
          <a:solidFill>
            <a:srgbClr val="FFFFFF"/>
          </a:solidFill>
          <a:ln w="9525">
            <a:solidFill>
              <a:srgbClr val="E4D8CC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978408" y="3210814"/>
            <a:ext cx="4801971" cy="709675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>
              <a:lnSpc>
                <a:spcPts val="2074"/>
              </a:lnSpc>
              <a:spcAft>
                <a:spcPts val="0"/>
              </a:spcAft>
            </a:pPr>
            <a:r>
              <a:rPr sz="1700" b="0">
                <a:solidFill>
                  <a:srgbClr val="2B2118"/>
                </a:solidFill>
                <a:latin typeface="Calibri"/>
              </a:rPr>
              <a:t>Тип проекта</a:t>
            </a:r>
          </a:p>
        </p:txBody>
      </p:sp>
      <p:sp>
        <p:nvSpPr>
          <p:cNvPr id="15" name="Rectangle 14"/>
          <p:cNvSpPr/>
          <p:nvPr/>
        </p:nvSpPr>
        <p:spPr>
          <a:xfrm>
            <a:off x="6210147" y="3210814"/>
            <a:ext cx="5204307" cy="709675"/>
          </a:xfrm>
          <a:prstGeom prst="rect">
            <a:avLst/>
          </a:prstGeom>
          <a:solidFill>
            <a:srgbClr val="FFFFFF"/>
          </a:solidFill>
          <a:ln w="9525">
            <a:solidFill>
              <a:srgbClr val="E4D8CC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6411315" y="3210814"/>
            <a:ext cx="4801971" cy="709675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>
              <a:lnSpc>
                <a:spcPts val="2074"/>
              </a:lnSpc>
              <a:spcAft>
                <a:spcPts val="0"/>
              </a:spcAft>
            </a:pPr>
            <a:r>
              <a:rPr sz="1700" b="0">
                <a:solidFill>
                  <a:srgbClr val="2B2118"/>
                </a:solidFill>
                <a:latin typeface="Calibri"/>
              </a:rPr>
              <a:t>Практико-ориентированный, с элементами исследования</a:t>
            </a:r>
          </a:p>
        </p:txBody>
      </p:sp>
      <p:sp>
        <p:nvSpPr>
          <p:cNvPr id="17" name="Rectangle 16"/>
          <p:cNvSpPr/>
          <p:nvPr/>
        </p:nvSpPr>
        <p:spPr>
          <a:xfrm>
            <a:off x="777240" y="3984498"/>
            <a:ext cx="5204307" cy="446277"/>
          </a:xfrm>
          <a:prstGeom prst="rect">
            <a:avLst/>
          </a:prstGeom>
          <a:solidFill>
            <a:srgbClr val="FAF6F2"/>
          </a:solidFill>
          <a:ln w="9525">
            <a:solidFill>
              <a:srgbClr val="E4D8CC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978408" y="3984498"/>
            <a:ext cx="4801971" cy="446277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>
              <a:lnSpc>
                <a:spcPts val="2074"/>
              </a:lnSpc>
              <a:spcAft>
                <a:spcPts val="0"/>
              </a:spcAft>
            </a:pPr>
            <a:r>
              <a:rPr sz="1700" b="0">
                <a:solidFill>
                  <a:srgbClr val="2B2118"/>
                </a:solidFill>
                <a:latin typeface="Calibri"/>
              </a:rPr>
              <a:t>Предмет</a:t>
            </a:r>
          </a:p>
        </p:txBody>
      </p:sp>
      <p:sp>
        <p:nvSpPr>
          <p:cNvPr id="19" name="Rectangle 18"/>
          <p:cNvSpPr/>
          <p:nvPr/>
        </p:nvSpPr>
        <p:spPr>
          <a:xfrm>
            <a:off x="6210147" y="3984498"/>
            <a:ext cx="5204307" cy="446277"/>
          </a:xfrm>
          <a:prstGeom prst="rect">
            <a:avLst/>
          </a:prstGeom>
          <a:solidFill>
            <a:srgbClr val="FAF6F2"/>
          </a:solidFill>
          <a:ln w="9525">
            <a:solidFill>
              <a:srgbClr val="E4D8CC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6411315" y="3984498"/>
            <a:ext cx="4801971" cy="446277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>
              <a:lnSpc>
                <a:spcPts val="2074"/>
              </a:lnSpc>
              <a:spcAft>
                <a:spcPts val="0"/>
              </a:spcAft>
            </a:pPr>
            <a:r>
              <a:rPr sz="1700" b="0">
                <a:solidFill>
                  <a:srgbClr val="2B2118"/>
                </a:solidFill>
                <a:latin typeface="Calibri"/>
              </a:rPr>
              <a:t>Экология, обществознание</a:t>
            </a:r>
          </a:p>
        </p:txBody>
      </p:sp>
      <p:sp>
        <p:nvSpPr>
          <p:cNvPr id="21" name="Rectangle 20"/>
          <p:cNvSpPr/>
          <p:nvPr/>
        </p:nvSpPr>
        <p:spPr>
          <a:xfrm>
            <a:off x="777240" y="4494784"/>
            <a:ext cx="5204307" cy="446277"/>
          </a:xfrm>
          <a:prstGeom prst="rect">
            <a:avLst/>
          </a:prstGeom>
          <a:solidFill>
            <a:srgbClr val="FFFFFF"/>
          </a:solidFill>
          <a:ln w="9525">
            <a:solidFill>
              <a:srgbClr val="E4D8CC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22" name="TextBox 21"/>
          <p:cNvSpPr txBox="1"/>
          <p:nvPr/>
        </p:nvSpPr>
        <p:spPr>
          <a:xfrm>
            <a:off x="978408" y="4494784"/>
            <a:ext cx="4801971" cy="446277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>
              <a:lnSpc>
                <a:spcPts val="2074"/>
              </a:lnSpc>
              <a:spcAft>
                <a:spcPts val="0"/>
              </a:spcAft>
            </a:pPr>
            <a:r>
              <a:rPr sz="1700" b="0">
                <a:solidFill>
                  <a:srgbClr val="2B2118"/>
                </a:solidFill>
                <a:latin typeface="Calibri"/>
              </a:rPr>
              <a:t>Руководитель</a:t>
            </a:r>
          </a:p>
        </p:txBody>
      </p:sp>
      <p:sp>
        <p:nvSpPr>
          <p:cNvPr id="23" name="Rectangle 22"/>
          <p:cNvSpPr/>
          <p:nvPr/>
        </p:nvSpPr>
        <p:spPr>
          <a:xfrm>
            <a:off x="6210147" y="4494784"/>
            <a:ext cx="5204307" cy="446277"/>
          </a:xfrm>
          <a:prstGeom prst="rect">
            <a:avLst/>
          </a:prstGeom>
          <a:solidFill>
            <a:srgbClr val="FFFFFF"/>
          </a:solidFill>
          <a:ln w="9525">
            <a:solidFill>
              <a:srgbClr val="E4D8CC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24" name="TextBox 23"/>
          <p:cNvSpPr txBox="1"/>
          <p:nvPr/>
        </p:nvSpPr>
        <p:spPr>
          <a:xfrm>
            <a:off x="6411315" y="4494784"/>
            <a:ext cx="4801971" cy="446277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>
              <a:lnSpc>
                <a:spcPts val="2074"/>
              </a:lnSpc>
              <a:spcAft>
                <a:spcPts val="0"/>
              </a:spcAft>
            </a:pPr>
            <a:r>
              <a:rPr sz="1700" b="0">
                <a:solidFill>
                  <a:srgbClr val="2B2118"/>
                </a:solidFill>
                <a:latin typeface="Calibri"/>
              </a:rPr>
              <a:t>__________</a:t>
            </a:r>
          </a:p>
        </p:txBody>
      </p:sp>
      <p:sp>
        <p:nvSpPr>
          <p:cNvPr id="25" name="Rectangle 24"/>
          <p:cNvSpPr/>
          <p:nvPr/>
        </p:nvSpPr>
        <p:spPr>
          <a:xfrm>
            <a:off x="777240" y="5005070"/>
            <a:ext cx="5204307" cy="709675"/>
          </a:xfrm>
          <a:prstGeom prst="rect">
            <a:avLst/>
          </a:prstGeom>
          <a:solidFill>
            <a:srgbClr val="FAF6F2"/>
          </a:solidFill>
          <a:ln w="9525">
            <a:solidFill>
              <a:srgbClr val="E4D8CC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26" name="TextBox 25"/>
          <p:cNvSpPr txBox="1"/>
          <p:nvPr/>
        </p:nvSpPr>
        <p:spPr>
          <a:xfrm>
            <a:off x="978408" y="5005070"/>
            <a:ext cx="4801971" cy="709675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>
              <a:lnSpc>
                <a:spcPts val="2074"/>
              </a:lnSpc>
              <a:spcAft>
                <a:spcPts val="0"/>
              </a:spcAft>
            </a:pPr>
            <a:r>
              <a:rPr sz="1700" b="0">
                <a:solidFill>
                  <a:srgbClr val="2B2118"/>
                </a:solidFill>
                <a:latin typeface="Calibri"/>
              </a:rPr>
              <a:t>Сроки и продукт</a:t>
            </a:r>
          </a:p>
        </p:txBody>
      </p:sp>
      <p:sp>
        <p:nvSpPr>
          <p:cNvPr id="27" name="Rectangle 26"/>
          <p:cNvSpPr/>
          <p:nvPr/>
        </p:nvSpPr>
        <p:spPr>
          <a:xfrm>
            <a:off x="6210147" y="5005070"/>
            <a:ext cx="5204307" cy="709675"/>
          </a:xfrm>
          <a:prstGeom prst="rect">
            <a:avLst/>
          </a:prstGeom>
          <a:solidFill>
            <a:srgbClr val="FAF6F2"/>
          </a:solidFill>
          <a:ln w="9525">
            <a:solidFill>
              <a:srgbClr val="E4D8CC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28" name="TextBox 27"/>
          <p:cNvSpPr txBox="1"/>
          <p:nvPr/>
        </p:nvSpPr>
        <p:spPr>
          <a:xfrm>
            <a:off x="6411315" y="5005070"/>
            <a:ext cx="4801971" cy="709675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>
              <a:lnSpc>
                <a:spcPts val="2074"/>
              </a:lnSpc>
              <a:spcAft>
                <a:spcPts val="0"/>
              </a:spcAft>
            </a:pPr>
            <a:r>
              <a:rPr sz="1700" b="0">
                <a:solidFill>
                  <a:srgbClr val="2B2118"/>
                </a:solidFill>
                <a:latin typeface="Calibri"/>
              </a:rPr>
              <a:t>__________; продукт: памятка для подъезда и карта пунктов приёма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777240" y="6044184"/>
            <a:ext cx="10637215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1342"/>
              </a:lnSpc>
              <a:spcAft>
                <a:spcPts val="0"/>
              </a:spcAft>
            </a:pPr>
            <a:r>
              <a:rPr sz="1100" b="0">
                <a:solidFill>
                  <a:srgbClr val="7A6A5C"/>
                </a:solidFill>
                <a:latin typeface="Calibri"/>
              </a:rPr>
              <a:t>Источник: Паспорт проекта, утверждённый руководителем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777240" y="6409944"/>
            <a:ext cx="7446050" cy="2286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1220"/>
              </a:lnSpc>
              <a:spcAft>
                <a:spcPts val="0"/>
              </a:spcAft>
            </a:pPr>
            <a:r>
              <a:rPr sz="1000" b="0">
                <a:solidFill>
                  <a:srgbClr val="7A6A5C"/>
                </a:solidFill>
                <a:latin typeface="Calibri"/>
              </a:rPr>
              <a:t>Раздельный сбор мусора в нашем городе: что мешает и что можно сделать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10865815" y="6409944"/>
            <a:ext cx="548640" cy="2286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ts val="1220"/>
              </a:lnSpc>
              <a:spcAft>
                <a:spcPts val="0"/>
              </a:spcAft>
            </a:pPr>
            <a:r>
              <a:rPr sz="1000" b="0">
                <a:solidFill>
                  <a:srgbClr val="7A6A5C"/>
                </a:solidFill>
                <a:latin typeface="Calibri"/>
              </a:rPr>
              <a:t>2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77240" y="566928"/>
            <a:ext cx="10637215" cy="618235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4148"/>
              </a:lnSpc>
              <a:spcAft>
                <a:spcPts val="0"/>
              </a:spcAft>
            </a:pPr>
            <a:r>
              <a:rPr sz="3400" b="1">
                <a:solidFill>
                  <a:srgbClr val="2B2118"/>
                </a:solidFill>
                <a:latin typeface="Calibri"/>
              </a:rPr>
              <a:t>Почему я взялся за эту тему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77240" y="1203452"/>
            <a:ext cx="10637215" cy="302767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1952"/>
              </a:lnSpc>
              <a:spcAft>
                <a:spcPts val="0"/>
              </a:spcAft>
            </a:pPr>
            <a:r>
              <a:rPr sz="1600" b="0">
                <a:solidFill>
                  <a:srgbClr val="7A6A5C"/>
                </a:solidFill>
                <a:latin typeface="Calibri"/>
              </a:rPr>
              <a:t>Наблюдения во дворе и в школе, а не выписки из учебника</a:t>
            </a:r>
          </a:p>
        </p:txBody>
      </p:sp>
      <p:sp>
        <p:nvSpPr>
          <p:cNvPr id="4" name="Rectangle 3"/>
          <p:cNvSpPr/>
          <p:nvPr/>
        </p:nvSpPr>
        <p:spPr>
          <a:xfrm>
            <a:off x="777240" y="1579372"/>
            <a:ext cx="1051560" cy="41148"/>
          </a:xfrm>
          <a:prstGeom prst="rect">
            <a:avLst/>
          </a:prstGeom>
          <a:solidFill>
            <a:srgbClr val="B4531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5" name="Rectangle 4"/>
          <p:cNvSpPr/>
          <p:nvPr/>
        </p:nvSpPr>
        <p:spPr>
          <a:xfrm>
            <a:off x="813816" y="2044192"/>
            <a:ext cx="123444" cy="123444"/>
          </a:xfrm>
          <a:prstGeom prst="rect">
            <a:avLst/>
          </a:prstGeom>
          <a:solidFill>
            <a:srgbClr val="B4531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1252728" y="1926844"/>
            <a:ext cx="10049932" cy="4140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2684"/>
              </a:lnSpc>
              <a:spcAft>
                <a:spcPts val="0"/>
              </a:spcAft>
            </a:pPr>
            <a:r>
              <a:rPr sz="2200" b="1">
                <a:solidFill>
                  <a:srgbClr val="2B2118"/>
                </a:solidFill>
                <a:latin typeface="Calibri"/>
              </a:rPr>
              <a:t>Контейнер есть, толка мало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52728" y="2322576"/>
            <a:ext cx="10049932" cy="661923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2318"/>
              </a:lnSpc>
              <a:spcAft>
                <a:spcPts val="0"/>
              </a:spcAft>
            </a:pPr>
            <a:r>
              <a:rPr sz="1900" b="0">
                <a:solidFill>
                  <a:srgbClr val="7A6A5C"/>
                </a:solidFill>
                <a:latin typeface="Calibri"/>
              </a:rPr>
              <a:t>В сетку для пластика во дворе кидают пакеты с едой, и весь объём потом уезжает как смешанный мусор.</a:t>
            </a:r>
          </a:p>
        </p:txBody>
      </p:sp>
      <p:sp>
        <p:nvSpPr>
          <p:cNvPr id="8" name="Rectangle 7"/>
          <p:cNvSpPr/>
          <p:nvPr/>
        </p:nvSpPr>
        <p:spPr>
          <a:xfrm>
            <a:off x="813816" y="3198791"/>
            <a:ext cx="123444" cy="123444"/>
          </a:xfrm>
          <a:prstGeom prst="rect">
            <a:avLst/>
          </a:prstGeom>
          <a:solidFill>
            <a:srgbClr val="B4531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1252728" y="3081443"/>
            <a:ext cx="10049932" cy="4140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2684"/>
              </a:lnSpc>
              <a:spcAft>
                <a:spcPts val="0"/>
              </a:spcAft>
            </a:pPr>
            <a:r>
              <a:rPr sz="2200" b="1">
                <a:solidFill>
                  <a:srgbClr val="2B2118"/>
                </a:solidFill>
                <a:latin typeface="Calibri"/>
              </a:rPr>
              <a:t>Никто не знает правил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252728" y="3477175"/>
            <a:ext cx="10049932" cy="661923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2318"/>
              </a:lnSpc>
              <a:spcAft>
                <a:spcPts val="0"/>
              </a:spcAft>
            </a:pPr>
            <a:r>
              <a:rPr sz="1900" b="0">
                <a:solidFill>
                  <a:srgbClr val="7A6A5C"/>
                </a:solidFill>
                <a:latin typeface="Calibri"/>
              </a:rPr>
              <a:t>Спрашивал соседей, можно ли сдать пакет из-под молока: половина отвечала «наверное, нет», уверенных не было.</a:t>
            </a:r>
          </a:p>
        </p:txBody>
      </p:sp>
      <p:sp>
        <p:nvSpPr>
          <p:cNvPr id="11" name="Rectangle 10"/>
          <p:cNvSpPr/>
          <p:nvPr/>
        </p:nvSpPr>
        <p:spPr>
          <a:xfrm>
            <a:off x="813816" y="4353390"/>
            <a:ext cx="123444" cy="123444"/>
          </a:xfrm>
          <a:prstGeom prst="rect">
            <a:avLst/>
          </a:prstGeom>
          <a:solidFill>
            <a:srgbClr val="B4531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1252728" y="4236042"/>
            <a:ext cx="10049932" cy="4140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2684"/>
              </a:lnSpc>
              <a:spcAft>
                <a:spcPts val="0"/>
              </a:spcAft>
            </a:pPr>
            <a:r>
              <a:rPr sz="2200" b="1">
                <a:solidFill>
                  <a:srgbClr val="2B2118"/>
                </a:solidFill>
                <a:latin typeface="Calibri"/>
              </a:rPr>
              <a:t>Далеко нести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52728" y="4631774"/>
            <a:ext cx="10049932" cy="661923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2318"/>
              </a:lnSpc>
              <a:spcAft>
                <a:spcPts val="0"/>
              </a:spcAft>
            </a:pPr>
            <a:r>
              <a:rPr sz="1900" b="0">
                <a:solidFill>
                  <a:srgbClr val="7A6A5C"/>
                </a:solidFill>
                <a:latin typeface="Calibri"/>
              </a:rPr>
              <a:t>Ближайший пункт приёма стекла и металла от моего дома находится в __________ минутах ходьбы.</a:t>
            </a:r>
          </a:p>
        </p:txBody>
      </p:sp>
      <p:sp>
        <p:nvSpPr>
          <p:cNvPr id="14" name="Rectangle 13"/>
          <p:cNvSpPr/>
          <p:nvPr/>
        </p:nvSpPr>
        <p:spPr>
          <a:xfrm>
            <a:off x="813816" y="5507990"/>
            <a:ext cx="123444" cy="123444"/>
          </a:xfrm>
          <a:prstGeom prst="rect">
            <a:avLst/>
          </a:prstGeom>
          <a:solidFill>
            <a:srgbClr val="B4531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1252728" y="5390642"/>
            <a:ext cx="10049932" cy="4140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2684"/>
              </a:lnSpc>
              <a:spcAft>
                <a:spcPts val="0"/>
              </a:spcAft>
            </a:pPr>
            <a:r>
              <a:rPr sz="2200" b="1">
                <a:solidFill>
                  <a:srgbClr val="2B2118"/>
                </a:solidFill>
                <a:latin typeface="Calibri"/>
              </a:rPr>
              <a:t>Школьная акция закончилась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252728" y="5786374"/>
            <a:ext cx="10049932" cy="36753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2318"/>
              </a:lnSpc>
              <a:spcAft>
                <a:spcPts val="0"/>
              </a:spcAft>
            </a:pPr>
            <a:r>
              <a:rPr sz="1900" b="0">
                <a:solidFill>
                  <a:srgbClr val="7A6A5C"/>
                </a:solidFill>
                <a:latin typeface="Calibri"/>
              </a:rPr>
              <a:t>Сбор макулатуры в школе прошёл один раз, ящик убрали, и привычка не закрепилась.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777240" y="6409944"/>
            <a:ext cx="7446050" cy="2286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1220"/>
              </a:lnSpc>
              <a:spcAft>
                <a:spcPts val="0"/>
              </a:spcAft>
            </a:pPr>
            <a:r>
              <a:rPr sz="1000" b="0">
                <a:solidFill>
                  <a:srgbClr val="7A6A5C"/>
                </a:solidFill>
                <a:latin typeface="Calibri"/>
              </a:rPr>
              <a:t>Раздельный сбор мусора в нашем городе: что мешает и что можно сделать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0865815" y="6409944"/>
            <a:ext cx="548640" cy="2286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ts val="1220"/>
              </a:lnSpc>
              <a:spcAft>
                <a:spcPts val="0"/>
              </a:spcAft>
            </a:pPr>
            <a:r>
              <a:rPr sz="1000" b="0">
                <a:solidFill>
                  <a:srgbClr val="7A6A5C"/>
                </a:solidFill>
                <a:latin typeface="Calibri"/>
              </a:rPr>
              <a:t>3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77240" y="566928"/>
            <a:ext cx="10637215" cy="618235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4148"/>
              </a:lnSpc>
              <a:spcAft>
                <a:spcPts val="0"/>
              </a:spcAft>
            </a:pPr>
            <a:r>
              <a:rPr sz="3400" b="1">
                <a:solidFill>
                  <a:srgbClr val="2B2118"/>
                </a:solidFill>
                <a:latin typeface="Calibri"/>
              </a:rPr>
              <a:t>Гипотеза, цель и задачи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77240" y="1203452"/>
            <a:ext cx="10637215" cy="302767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1952"/>
              </a:lnSpc>
              <a:spcAft>
                <a:spcPts val="0"/>
              </a:spcAft>
            </a:pPr>
            <a:r>
              <a:rPr sz="1600" b="0">
                <a:solidFill>
                  <a:srgbClr val="7A6A5C"/>
                </a:solidFill>
                <a:latin typeface="Calibri"/>
              </a:rPr>
              <a:t>Что я предполагал и что собирался проверить</a:t>
            </a:r>
          </a:p>
        </p:txBody>
      </p:sp>
      <p:sp>
        <p:nvSpPr>
          <p:cNvPr id="4" name="Rectangle 3"/>
          <p:cNvSpPr/>
          <p:nvPr/>
        </p:nvSpPr>
        <p:spPr>
          <a:xfrm>
            <a:off x="777240" y="1579372"/>
            <a:ext cx="1051560" cy="41148"/>
          </a:xfrm>
          <a:prstGeom prst="rect">
            <a:avLst/>
          </a:prstGeom>
          <a:solidFill>
            <a:srgbClr val="B4531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5" name="Rectangle 4"/>
          <p:cNvSpPr/>
          <p:nvPr/>
        </p:nvSpPr>
        <p:spPr>
          <a:xfrm>
            <a:off x="813816" y="2033524"/>
            <a:ext cx="123444" cy="123444"/>
          </a:xfrm>
          <a:prstGeom prst="rect">
            <a:avLst/>
          </a:prstGeom>
          <a:solidFill>
            <a:srgbClr val="B4531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1252728" y="1926844"/>
            <a:ext cx="10049932" cy="38303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2440"/>
              </a:lnSpc>
              <a:spcAft>
                <a:spcPts val="0"/>
              </a:spcAft>
            </a:pPr>
            <a:r>
              <a:rPr sz="2000" b="1">
                <a:solidFill>
                  <a:srgbClr val="2B2118"/>
                </a:solidFill>
                <a:latin typeface="Calibri"/>
              </a:rPr>
              <a:t>Гипотеза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52728" y="2291588"/>
            <a:ext cx="10049932" cy="599947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2074"/>
              </a:lnSpc>
              <a:spcAft>
                <a:spcPts val="0"/>
              </a:spcAft>
            </a:pPr>
            <a:r>
              <a:rPr sz="1700" b="0">
                <a:solidFill>
                  <a:srgbClr val="7A6A5C"/>
                </a:solidFill>
                <a:latin typeface="Calibri"/>
              </a:rPr>
              <a:t>Если жителям мешает не лень, а незнание правил и дальние пункты приёма, то простая памятка увеличит число сортирующих.</a:t>
            </a:r>
          </a:p>
        </p:txBody>
      </p:sp>
      <p:sp>
        <p:nvSpPr>
          <p:cNvPr id="8" name="Rectangle 7"/>
          <p:cNvSpPr/>
          <p:nvPr/>
        </p:nvSpPr>
        <p:spPr>
          <a:xfrm>
            <a:off x="813816" y="3046666"/>
            <a:ext cx="123444" cy="123444"/>
          </a:xfrm>
          <a:prstGeom prst="rect">
            <a:avLst/>
          </a:prstGeom>
          <a:solidFill>
            <a:srgbClr val="B4531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1252728" y="2939986"/>
            <a:ext cx="10049932" cy="38303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2440"/>
              </a:lnSpc>
              <a:spcAft>
                <a:spcPts val="0"/>
              </a:spcAft>
            </a:pPr>
            <a:r>
              <a:rPr sz="2000" b="1">
                <a:solidFill>
                  <a:srgbClr val="2B2118"/>
                </a:solidFill>
                <a:latin typeface="Calibri"/>
              </a:rPr>
              <a:t>Цель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252728" y="3304730"/>
            <a:ext cx="10049932" cy="599947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2074"/>
              </a:lnSpc>
              <a:spcAft>
                <a:spcPts val="0"/>
              </a:spcAft>
            </a:pPr>
            <a:r>
              <a:rPr sz="1700" b="0">
                <a:solidFill>
                  <a:srgbClr val="7A6A5C"/>
                </a:solidFill>
                <a:latin typeface="Calibri"/>
              </a:rPr>
              <a:t>Выяснить главные помехи раздельному сбору в нашем районе и сделать продукт, который снимает хотя бы часть из них.</a:t>
            </a:r>
          </a:p>
        </p:txBody>
      </p:sp>
      <p:sp>
        <p:nvSpPr>
          <p:cNvPr id="11" name="Rectangle 10"/>
          <p:cNvSpPr/>
          <p:nvPr/>
        </p:nvSpPr>
        <p:spPr>
          <a:xfrm>
            <a:off x="813816" y="4059809"/>
            <a:ext cx="123444" cy="123444"/>
          </a:xfrm>
          <a:prstGeom prst="rect">
            <a:avLst/>
          </a:prstGeom>
          <a:solidFill>
            <a:srgbClr val="B4531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1252728" y="3953129"/>
            <a:ext cx="10049932" cy="38303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2440"/>
              </a:lnSpc>
              <a:spcAft>
                <a:spcPts val="0"/>
              </a:spcAft>
            </a:pPr>
            <a:r>
              <a:rPr sz="2000" b="1">
                <a:solidFill>
                  <a:srgbClr val="2B2118"/>
                </a:solidFill>
                <a:latin typeface="Calibri"/>
              </a:rPr>
              <a:t>Задача 1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52728" y="4317873"/>
            <a:ext cx="10049932" cy="33655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2074"/>
              </a:lnSpc>
              <a:spcAft>
                <a:spcPts val="0"/>
              </a:spcAft>
            </a:pPr>
            <a:r>
              <a:rPr sz="1700" b="0">
                <a:solidFill>
                  <a:srgbClr val="7A6A5C"/>
                </a:solidFill>
                <a:latin typeface="Calibri"/>
              </a:rPr>
              <a:t>Обследовать контейнерные площадки в радиусе __________ и записать, какие фракции принимают.</a:t>
            </a:r>
          </a:p>
        </p:txBody>
      </p:sp>
      <p:sp>
        <p:nvSpPr>
          <p:cNvPr id="14" name="Rectangle 13"/>
          <p:cNvSpPr/>
          <p:nvPr/>
        </p:nvSpPr>
        <p:spPr>
          <a:xfrm>
            <a:off x="813816" y="4809553"/>
            <a:ext cx="123444" cy="123444"/>
          </a:xfrm>
          <a:prstGeom prst="rect">
            <a:avLst/>
          </a:prstGeom>
          <a:solidFill>
            <a:srgbClr val="B4531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1252728" y="4702873"/>
            <a:ext cx="10049932" cy="38303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2440"/>
              </a:lnSpc>
              <a:spcAft>
                <a:spcPts val="0"/>
              </a:spcAft>
            </a:pPr>
            <a:r>
              <a:rPr sz="2000" b="1">
                <a:solidFill>
                  <a:srgbClr val="2B2118"/>
                </a:solidFill>
                <a:latin typeface="Calibri"/>
              </a:rPr>
              <a:t>Задача 2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252728" y="5067617"/>
            <a:ext cx="10049932" cy="33655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2074"/>
              </a:lnSpc>
              <a:spcAft>
                <a:spcPts val="0"/>
              </a:spcAft>
            </a:pPr>
            <a:r>
              <a:rPr sz="1700" b="0">
                <a:solidFill>
                  <a:srgbClr val="7A6A5C"/>
                </a:solidFill>
                <a:latin typeface="Calibri"/>
              </a:rPr>
              <a:t>Опросить __________ жителей и учеников о привычках и о том, что их останавливает.</a:t>
            </a:r>
          </a:p>
        </p:txBody>
      </p:sp>
      <p:sp>
        <p:nvSpPr>
          <p:cNvPr id="17" name="Rectangle 16"/>
          <p:cNvSpPr/>
          <p:nvPr/>
        </p:nvSpPr>
        <p:spPr>
          <a:xfrm>
            <a:off x="813816" y="5559298"/>
            <a:ext cx="123444" cy="123444"/>
          </a:xfrm>
          <a:prstGeom prst="rect">
            <a:avLst/>
          </a:prstGeom>
          <a:solidFill>
            <a:srgbClr val="B4531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1252728" y="5452618"/>
            <a:ext cx="10049932" cy="38303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2440"/>
              </a:lnSpc>
              <a:spcAft>
                <a:spcPts val="0"/>
              </a:spcAft>
            </a:pPr>
            <a:r>
              <a:rPr sz="2000" b="1">
                <a:solidFill>
                  <a:srgbClr val="2B2118"/>
                </a:solidFill>
                <a:latin typeface="Calibri"/>
              </a:rPr>
              <a:t>Задача 3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1252728" y="5817362"/>
            <a:ext cx="10049932" cy="33655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2074"/>
              </a:lnSpc>
              <a:spcAft>
                <a:spcPts val="0"/>
              </a:spcAft>
            </a:pPr>
            <a:r>
              <a:rPr sz="1700" b="0">
                <a:solidFill>
                  <a:srgbClr val="7A6A5C"/>
                </a:solidFill>
                <a:latin typeface="Calibri"/>
              </a:rPr>
              <a:t>Собрать карту пунктов приёма и оформить памятку для подъезда.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777240" y="6409944"/>
            <a:ext cx="7446050" cy="2286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1220"/>
              </a:lnSpc>
              <a:spcAft>
                <a:spcPts val="0"/>
              </a:spcAft>
            </a:pPr>
            <a:r>
              <a:rPr sz="1000" b="0">
                <a:solidFill>
                  <a:srgbClr val="7A6A5C"/>
                </a:solidFill>
                <a:latin typeface="Calibri"/>
              </a:rPr>
              <a:t>Раздельный сбор мусора в нашем городе: что мешает и что можно сделать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0865815" y="6409944"/>
            <a:ext cx="548640" cy="2286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ts val="1220"/>
              </a:lnSpc>
              <a:spcAft>
                <a:spcPts val="0"/>
              </a:spcAft>
            </a:pPr>
            <a:r>
              <a:rPr sz="1000" b="0">
                <a:solidFill>
                  <a:srgbClr val="7A6A5C"/>
                </a:solidFill>
                <a:latin typeface="Calibri"/>
              </a:rPr>
              <a:t>4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77240" y="566928"/>
            <a:ext cx="10637215" cy="618235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4148"/>
              </a:lnSpc>
              <a:spcAft>
                <a:spcPts val="0"/>
              </a:spcAft>
            </a:pPr>
            <a:r>
              <a:rPr sz="3400" b="1">
                <a:solidFill>
                  <a:srgbClr val="2B2118"/>
                </a:solidFill>
                <a:latin typeface="Calibri"/>
              </a:rPr>
              <a:t>Этапы работы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77240" y="1203452"/>
            <a:ext cx="10637215" cy="302767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1952"/>
              </a:lnSpc>
              <a:spcAft>
                <a:spcPts val="0"/>
              </a:spcAft>
            </a:pPr>
            <a:r>
              <a:rPr sz="1600" b="0">
                <a:solidFill>
                  <a:srgbClr val="7A6A5C"/>
                </a:solidFill>
                <a:latin typeface="Calibri"/>
              </a:rPr>
              <a:t>От замысла до готовой памятки</a:t>
            </a:r>
          </a:p>
        </p:txBody>
      </p:sp>
      <p:sp>
        <p:nvSpPr>
          <p:cNvPr id="4" name="Rectangle 3"/>
          <p:cNvSpPr/>
          <p:nvPr/>
        </p:nvSpPr>
        <p:spPr>
          <a:xfrm>
            <a:off x="777240" y="1579372"/>
            <a:ext cx="1051560" cy="41148"/>
          </a:xfrm>
          <a:prstGeom prst="rect">
            <a:avLst/>
          </a:prstGeom>
          <a:solidFill>
            <a:srgbClr val="B4531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5" name="Rectangle 4"/>
          <p:cNvSpPr/>
          <p:nvPr/>
        </p:nvSpPr>
        <p:spPr>
          <a:xfrm>
            <a:off x="1731233" y="2693217"/>
            <a:ext cx="8729228" cy="32004"/>
          </a:xfrm>
          <a:prstGeom prst="rect">
            <a:avLst/>
          </a:prstGeom>
          <a:solidFill>
            <a:srgbClr val="E4D8C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6" name="Oval 5"/>
          <p:cNvSpPr/>
          <p:nvPr/>
        </p:nvSpPr>
        <p:spPr>
          <a:xfrm>
            <a:off x="1511777" y="2473761"/>
            <a:ext cx="438912" cy="438912"/>
          </a:xfrm>
          <a:prstGeom prst="ellipse">
            <a:avLst/>
          </a:prstGeom>
          <a:solidFill>
            <a:srgbClr val="B4531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1511777" y="2556057"/>
            <a:ext cx="438912" cy="31089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ts val="1830"/>
              </a:lnSpc>
              <a:spcAft>
                <a:spcPts val="0"/>
              </a:spcAft>
            </a:pPr>
            <a:r>
              <a:rPr sz="1500" b="1">
                <a:solidFill>
                  <a:srgbClr val="FFFFFF"/>
                </a:solidFill>
                <a:latin typeface="Calibri"/>
              </a:rPr>
              <a:t>1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77240" y="3132129"/>
            <a:ext cx="1907987" cy="34747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ts val="2074"/>
              </a:lnSpc>
              <a:spcAft>
                <a:spcPts val="0"/>
              </a:spcAft>
            </a:pPr>
            <a:r>
              <a:rPr sz="1700" b="1">
                <a:solidFill>
                  <a:srgbClr val="2B2118"/>
                </a:solidFill>
                <a:latin typeface="Calibri"/>
              </a:rPr>
              <a:t>Сентябрь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41247" y="3468679"/>
            <a:ext cx="1770827" cy="108305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ts val="1952"/>
              </a:lnSpc>
              <a:spcAft>
                <a:spcPts val="0"/>
              </a:spcAft>
            </a:pPr>
            <a:r>
              <a:rPr sz="1600" b="0">
                <a:solidFill>
                  <a:srgbClr val="7A6A5C"/>
                </a:solidFill>
                <a:latin typeface="Calibri"/>
              </a:rPr>
              <a:t>Выбор темы, обсуждение с руководителем, план наблюдений.</a:t>
            </a:r>
          </a:p>
        </p:txBody>
      </p:sp>
      <p:sp>
        <p:nvSpPr>
          <p:cNvPr id="10" name="Oval 9"/>
          <p:cNvSpPr/>
          <p:nvPr/>
        </p:nvSpPr>
        <p:spPr>
          <a:xfrm>
            <a:off x="3694084" y="2473761"/>
            <a:ext cx="438912" cy="438912"/>
          </a:xfrm>
          <a:prstGeom prst="ellipse">
            <a:avLst/>
          </a:prstGeom>
          <a:solidFill>
            <a:srgbClr val="B4531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3694084" y="2556057"/>
            <a:ext cx="438912" cy="31089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ts val="1830"/>
              </a:lnSpc>
              <a:spcAft>
                <a:spcPts val="0"/>
              </a:spcAft>
            </a:pPr>
            <a:r>
              <a:rPr sz="1500" b="1">
                <a:solidFill>
                  <a:srgbClr val="FFFFFF"/>
                </a:solidFill>
                <a:latin typeface="Calibri"/>
              </a:rPr>
              <a:t>2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2959547" y="3132129"/>
            <a:ext cx="1907987" cy="34747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ts val="2074"/>
              </a:lnSpc>
              <a:spcAft>
                <a:spcPts val="0"/>
              </a:spcAft>
            </a:pPr>
            <a:r>
              <a:rPr sz="1700" b="1">
                <a:solidFill>
                  <a:srgbClr val="2B2118"/>
                </a:solidFill>
                <a:latin typeface="Calibri"/>
              </a:rPr>
              <a:t>Октябрь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3023555" y="3468679"/>
            <a:ext cx="1770827" cy="108305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ts val="1952"/>
              </a:lnSpc>
              <a:spcAft>
                <a:spcPts val="0"/>
              </a:spcAft>
            </a:pPr>
            <a:r>
              <a:rPr sz="1600" b="0">
                <a:solidFill>
                  <a:srgbClr val="7A6A5C"/>
                </a:solidFill>
                <a:latin typeface="Calibri"/>
              </a:rPr>
              <a:t>Обход дворов, фотофиксация контейнеров и надписей на них.</a:t>
            </a:r>
          </a:p>
        </p:txBody>
      </p:sp>
      <p:sp>
        <p:nvSpPr>
          <p:cNvPr id="14" name="Oval 13"/>
          <p:cNvSpPr/>
          <p:nvPr/>
        </p:nvSpPr>
        <p:spPr>
          <a:xfrm>
            <a:off x="5876391" y="2473761"/>
            <a:ext cx="438912" cy="438912"/>
          </a:xfrm>
          <a:prstGeom prst="ellipse">
            <a:avLst/>
          </a:prstGeom>
          <a:solidFill>
            <a:srgbClr val="B4531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5876391" y="2556057"/>
            <a:ext cx="438912" cy="31089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ts val="1830"/>
              </a:lnSpc>
              <a:spcAft>
                <a:spcPts val="0"/>
              </a:spcAft>
            </a:pPr>
            <a:r>
              <a:rPr sz="1500" b="1">
                <a:solidFill>
                  <a:srgbClr val="FFFFFF"/>
                </a:solidFill>
                <a:latin typeface="Calibri"/>
              </a:rPr>
              <a:t>3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5141854" y="3132129"/>
            <a:ext cx="1907987" cy="34747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ts val="2074"/>
              </a:lnSpc>
              <a:spcAft>
                <a:spcPts val="0"/>
              </a:spcAft>
            </a:pPr>
            <a:r>
              <a:rPr sz="1700" b="1">
                <a:solidFill>
                  <a:srgbClr val="2B2118"/>
                </a:solidFill>
                <a:latin typeface="Calibri"/>
              </a:rPr>
              <a:t>Ноябрь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5205862" y="3468679"/>
            <a:ext cx="1770827" cy="108305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ts val="1952"/>
              </a:lnSpc>
              <a:spcAft>
                <a:spcPts val="0"/>
              </a:spcAft>
            </a:pPr>
            <a:r>
              <a:rPr sz="1600" b="0">
                <a:solidFill>
                  <a:srgbClr val="7A6A5C"/>
                </a:solidFill>
                <a:latin typeface="Calibri"/>
              </a:rPr>
              <a:t>Составление анкеты и опрос жителей и одноклассников.</a:t>
            </a:r>
          </a:p>
        </p:txBody>
      </p:sp>
      <p:sp>
        <p:nvSpPr>
          <p:cNvPr id="18" name="Oval 17"/>
          <p:cNvSpPr/>
          <p:nvPr/>
        </p:nvSpPr>
        <p:spPr>
          <a:xfrm>
            <a:off x="8058698" y="2473761"/>
            <a:ext cx="438912" cy="438912"/>
          </a:xfrm>
          <a:prstGeom prst="ellipse">
            <a:avLst/>
          </a:prstGeom>
          <a:solidFill>
            <a:srgbClr val="B4531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8058698" y="2556057"/>
            <a:ext cx="438912" cy="31089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ts val="1830"/>
              </a:lnSpc>
              <a:spcAft>
                <a:spcPts val="0"/>
              </a:spcAft>
            </a:pPr>
            <a:r>
              <a:rPr sz="1500" b="1">
                <a:solidFill>
                  <a:srgbClr val="FFFFFF"/>
                </a:solidFill>
                <a:latin typeface="Calibri"/>
              </a:rPr>
              <a:t>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7324161" y="3132129"/>
            <a:ext cx="1907987" cy="34747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ts val="2074"/>
              </a:lnSpc>
              <a:spcAft>
                <a:spcPts val="0"/>
              </a:spcAft>
            </a:pPr>
            <a:r>
              <a:rPr sz="1700" b="1">
                <a:solidFill>
                  <a:srgbClr val="2B2118"/>
                </a:solidFill>
                <a:latin typeface="Calibri"/>
              </a:rPr>
              <a:t>Декабрь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7388169" y="3468679"/>
            <a:ext cx="1770827" cy="835151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ts val="1952"/>
              </a:lnSpc>
              <a:spcAft>
                <a:spcPts val="0"/>
              </a:spcAft>
            </a:pPr>
            <a:r>
              <a:rPr sz="1600" b="0">
                <a:solidFill>
                  <a:srgbClr val="7A6A5C"/>
                </a:solidFill>
                <a:latin typeface="Calibri"/>
              </a:rPr>
              <a:t>Обработка ответов, сравнение с картой пунктов приёма.</a:t>
            </a:r>
          </a:p>
        </p:txBody>
      </p:sp>
      <p:sp>
        <p:nvSpPr>
          <p:cNvPr id="22" name="Oval 21"/>
          <p:cNvSpPr/>
          <p:nvPr/>
        </p:nvSpPr>
        <p:spPr>
          <a:xfrm>
            <a:off x="10241005" y="2473761"/>
            <a:ext cx="438912" cy="438912"/>
          </a:xfrm>
          <a:prstGeom prst="ellipse">
            <a:avLst/>
          </a:prstGeom>
          <a:solidFill>
            <a:srgbClr val="B4531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23" name="TextBox 22"/>
          <p:cNvSpPr txBox="1"/>
          <p:nvPr/>
        </p:nvSpPr>
        <p:spPr>
          <a:xfrm>
            <a:off x="10241005" y="2556057"/>
            <a:ext cx="438912" cy="31089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ts val="1830"/>
              </a:lnSpc>
              <a:spcAft>
                <a:spcPts val="0"/>
              </a:spcAft>
            </a:pPr>
            <a:r>
              <a:rPr sz="1500" b="1">
                <a:solidFill>
                  <a:srgbClr val="FFFFFF"/>
                </a:solidFill>
                <a:latin typeface="Calibri"/>
              </a:rPr>
              <a:t>5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9506468" y="3132129"/>
            <a:ext cx="1907987" cy="34747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ts val="2074"/>
              </a:lnSpc>
              <a:spcAft>
                <a:spcPts val="0"/>
              </a:spcAft>
            </a:pPr>
            <a:r>
              <a:rPr sz="1700" b="1">
                <a:solidFill>
                  <a:srgbClr val="2B2118"/>
                </a:solidFill>
                <a:latin typeface="Calibri"/>
              </a:rPr>
              <a:t>Январь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9570476" y="3468679"/>
            <a:ext cx="1770827" cy="13309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ts val="1952"/>
              </a:lnSpc>
              <a:spcAft>
                <a:spcPts val="0"/>
              </a:spcAft>
            </a:pPr>
            <a:r>
              <a:rPr sz="1600" b="0">
                <a:solidFill>
                  <a:srgbClr val="7A6A5C"/>
                </a:solidFill>
                <a:latin typeface="Calibri"/>
              </a:rPr>
              <a:t>Вёрстка памятки, печать, размещение в подъездах и защита.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777240" y="6044184"/>
            <a:ext cx="10637215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1342"/>
              </a:lnSpc>
              <a:spcAft>
                <a:spcPts val="0"/>
              </a:spcAft>
            </a:pPr>
            <a:r>
              <a:rPr sz="1100" b="0">
                <a:solidFill>
                  <a:srgbClr val="7A6A5C"/>
                </a:solidFill>
                <a:latin typeface="Calibri"/>
              </a:rPr>
              <a:t>Источник: Рабочий дневник проекта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777240" y="6409944"/>
            <a:ext cx="7446050" cy="2286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1220"/>
              </a:lnSpc>
              <a:spcAft>
                <a:spcPts val="0"/>
              </a:spcAft>
            </a:pPr>
            <a:r>
              <a:rPr sz="1000" b="0">
                <a:solidFill>
                  <a:srgbClr val="7A6A5C"/>
                </a:solidFill>
                <a:latin typeface="Calibri"/>
              </a:rPr>
              <a:t>Раздельный сбор мусора в нашем городе: что мешает и что можно сделать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10865815" y="6409944"/>
            <a:ext cx="548640" cy="2286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ts val="1220"/>
              </a:lnSpc>
              <a:spcAft>
                <a:spcPts val="0"/>
              </a:spcAft>
            </a:pPr>
            <a:r>
              <a:rPr sz="1000" b="0">
                <a:solidFill>
                  <a:srgbClr val="7A6A5C"/>
                </a:solidFill>
                <a:latin typeface="Calibri"/>
              </a:rPr>
              <a:t>5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77240" y="566928"/>
            <a:ext cx="10637215" cy="618235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4148"/>
              </a:lnSpc>
              <a:spcAft>
                <a:spcPts val="0"/>
              </a:spcAft>
            </a:pPr>
            <a:r>
              <a:rPr sz="3400" b="1">
                <a:solidFill>
                  <a:srgbClr val="2B2118"/>
                </a:solidFill>
                <a:latin typeface="Calibri"/>
              </a:rPr>
              <a:t>Что я увидел на контейнерных площадках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77240" y="1203452"/>
            <a:ext cx="10637215" cy="302767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1952"/>
              </a:lnSpc>
              <a:spcAft>
                <a:spcPts val="0"/>
              </a:spcAft>
            </a:pPr>
            <a:r>
              <a:rPr sz="1600" b="0">
                <a:solidFill>
                  <a:srgbClr val="7A6A5C"/>
                </a:solidFill>
                <a:latin typeface="Calibri"/>
              </a:rPr>
              <a:t>Результаты обхода __________ площадок в своём районе</a:t>
            </a:r>
          </a:p>
        </p:txBody>
      </p:sp>
      <p:sp>
        <p:nvSpPr>
          <p:cNvPr id="4" name="Rectangle 3"/>
          <p:cNvSpPr/>
          <p:nvPr/>
        </p:nvSpPr>
        <p:spPr>
          <a:xfrm>
            <a:off x="777240" y="1579372"/>
            <a:ext cx="1051560" cy="41148"/>
          </a:xfrm>
          <a:prstGeom prst="rect">
            <a:avLst/>
          </a:prstGeom>
          <a:solidFill>
            <a:srgbClr val="B4531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5" name="Rectangle 4"/>
          <p:cNvSpPr/>
          <p:nvPr/>
        </p:nvSpPr>
        <p:spPr>
          <a:xfrm>
            <a:off x="813816" y="2044192"/>
            <a:ext cx="123444" cy="123444"/>
          </a:xfrm>
          <a:prstGeom prst="rect">
            <a:avLst/>
          </a:prstGeom>
          <a:solidFill>
            <a:srgbClr val="B4531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1252728" y="1926844"/>
            <a:ext cx="10049932" cy="4140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2684"/>
              </a:lnSpc>
              <a:spcAft>
                <a:spcPts val="0"/>
              </a:spcAft>
            </a:pPr>
            <a:r>
              <a:rPr sz="2200" b="1">
                <a:solidFill>
                  <a:srgbClr val="2B2118"/>
                </a:solidFill>
                <a:latin typeface="Calibri"/>
              </a:rPr>
              <a:t>Сетка для пластика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52728" y="2322576"/>
            <a:ext cx="10049932" cy="36753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2318"/>
              </a:lnSpc>
              <a:spcAft>
                <a:spcPts val="0"/>
              </a:spcAft>
            </a:pPr>
            <a:r>
              <a:rPr sz="1900" b="0">
                <a:solidFill>
                  <a:srgbClr val="7A6A5C"/>
                </a:solidFill>
                <a:latin typeface="Calibri"/>
              </a:rPr>
              <a:t>Есть на части площадок, но без пояснения, какие именно виды пластика туда годятся.</a:t>
            </a:r>
          </a:p>
        </p:txBody>
      </p:sp>
      <p:sp>
        <p:nvSpPr>
          <p:cNvPr id="8" name="Rectangle 7"/>
          <p:cNvSpPr/>
          <p:nvPr/>
        </p:nvSpPr>
        <p:spPr>
          <a:xfrm>
            <a:off x="813816" y="3100662"/>
            <a:ext cx="123444" cy="123444"/>
          </a:xfrm>
          <a:prstGeom prst="rect">
            <a:avLst/>
          </a:prstGeom>
          <a:solidFill>
            <a:srgbClr val="B4531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1252728" y="2983314"/>
            <a:ext cx="10049932" cy="4140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2684"/>
              </a:lnSpc>
              <a:spcAft>
                <a:spcPts val="0"/>
              </a:spcAft>
            </a:pPr>
            <a:r>
              <a:rPr sz="2200" b="1">
                <a:solidFill>
                  <a:srgbClr val="2B2118"/>
                </a:solidFill>
                <a:latin typeface="Calibri"/>
              </a:rPr>
              <a:t>Стекло и металл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252728" y="3379046"/>
            <a:ext cx="10049932" cy="36753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2318"/>
              </a:lnSpc>
              <a:spcAft>
                <a:spcPts val="0"/>
              </a:spcAft>
            </a:pPr>
            <a:r>
              <a:rPr sz="1900" b="0">
                <a:solidFill>
                  <a:srgbClr val="7A6A5C"/>
                </a:solidFill>
                <a:latin typeface="Calibri"/>
              </a:rPr>
              <a:t>Отдельных ёмкостей во дворах я не нашёл, эти фракции принимают только в пунктах приёма.</a:t>
            </a:r>
          </a:p>
        </p:txBody>
      </p:sp>
      <p:sp>
        <p:nvSpPr>
          <p:cNvPr id="11" name="Rectangle 10"/>
          <p:cNvSpPr/>
          <p:nvPr/>
        </p:nvSpPr>
        <p:spPr>
          <a:xfrm>
            <a:off x="813816" y="4157133"/>
            <a:ext cx="123444" cy="123444"/>
          </a:xfrm>
          <a:prstGeom prst="rect">
            <a:avLst/>
          </a:prstGeom>
          <a:solidFill>
            <a:srgbClr val="B4531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1252728" y="4039785"/>
            <a:ext cx="10049932" cy="4140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2684"/>
              </a:lnSpc>
              <a:spcAft>
                <a:spcPts val="0"/>
              </a:spcAft>
            </a:pPr>
            <a:r>
              <a:rPr sz="2200" b="1">
                <a:solidFill>
                  <a:srgbClr val="2B2118"/>
                </a:solidFill>
                <a:latin typeface="Calibri"/>
              </a:rPr>
              <a:t>Переполнение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52728" y="4435517"/>
            <a:ext cx="10049932" cy="36753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2318"/>
              </a:lnSpc>
              <a:spcAft>
                <a:spcPts val="0"/>
              </a:spcAft>
            </a:pPr>
            <a:r>
              <a:rPr sz="1900" b="0">
                <a:solidFill>
                  <a:srgbClr val="7A6A5C"/>
                </a:solidFill>
                <a:latin typeface="Calibri"/>
              </a:rPr>
              <a:t>К вечеру выходного дня сетки были забиты, и пакеты складывали рядом на землю.</a:t>
            </a:r>
          </a:p>
        </p:txBody>
      </p:sp>
      <p:sp>
        <p:nvSpPr>
          <p:cNvPr id="14" name="Rectangle 13"/>
          <p:cNvSpPr/>
          <p:nvPr/>
        </p:nvSpPr>
        <p:spPr>
          <a:xfrm>
            <a:off x="813816" y="5213604"/>
            <a:ext cx="123444" cy="123444"/>
          </a:xfrm>
          <a:prstGeom prst="rect">
            <a:avLst/>
          </a:prstGeom>
          <a:solidFill>
            <a:srgbClr val="B4531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1252728" y="5096256"/>
            <a:ext cx="10049932" cy="4140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2684"/>
              </a:lnSpc>
              <a:spcAft>
                <a:spcPts val="0"/>
              </a:spcAft>
            </a:pPr>
            <a:r>
              <a:rPr sz="2200" b="1">
                <a:solidFill>
                  <a:srgbClr val="2B2118"/>
                </a:solidFill>
                <a:latin typeface="Calibri"/>
              </a:rPr>
              <a:t>Загрязнение содержимого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252728" y="5491988"/>
            <a:ext cx="10049932" cy="661923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2318"/>
              </a:lnSpc>
              <a:spcAft>
                <a:spcPts val="0"/>
              </a:spcAft>
            </a:pPr>
            <a:r>
              <a:rPr sz="1900" b="0">
                <a:solidFill>
                  <a:srgbClr val="7A6A5C"/>
                </a:solidFill>
                <a:latin typeface="Calibri"/>
              </a:rPr>
              <a:t>В нескольких сетках лежали бутылки с остатками жидкости и пищевые отходы, из-за них портится вся партия.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777240" y="6409944"/>
            <a:ext cx="7446050" cy="2286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1220"/>
              </a:lnSpc>
              <a:spcAft>
                <a:spcPts val="0"/>
              </a:spcAft>
            </a:pPr>
            <a:r>
              <a:rPr sz="1000" b="0">
                <a:solidFill>
                  <a:srgbClr val="7A6A5C"/>
                </a:solidFill>
                <a:latin typeface="Calibri"/>
              </a:rPr>
              <a:t>Раздельный сбор мусора в нашем городе: что мешает и что можно сделать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0865815" y="6409944"/>
            <a:ext cx="548640" cy="2286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ts val="1220"/>
              </a:lnSpc>
              <a:spcAft>
                <a:spcPts val="0"/>
              </a:spcAft>
            </a:pPr>
            <a:r>
              <a:rPr sz="1000" b="0">
                <a:solidFill>
                  <a:srgbClr val="7A6A5C"/>
                </a:solidFill>
                <a:latin typeface="Calibri"/>
              </a:rPr>
              <a:t>6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77240" y="566928"/>
            <a:ext cx="10637215" cy="618235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4148"/>
              </a:lnSpc>
              <a:spcAft>
                <a:spcPts val="0"/>
              </a:spcAft>
            </a:pPr>
            <a:r>
              <a:rPr sz="3400" b="1">
                <a:solidFill>
                  <a:srgbClr val="2B2118"/>
                </a:solidFill>
                <a:latin typeface="Calibri"/>
              </a:rPr>
              <a:t>Где теряется отсортированная бутылка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77240" y="1203452"/>
            <a:ext cx="10637215" cy="302767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1952"/>
              </a:lnSpc>
              <a:spcAft>
                <a:spcPts val="0"/>
              </a:spcAft>
            </a:pPr>
            <a:r>
              <a:rPr sz="1600" b="0">
                <a:solidFill>
                  <a:srgbClr val="7A6A5C"/>
                </a:solidFill>
                <a:latin typeface="Calibri"/>
              </a:rPr>
              <a:t>На каждом шаге часть отходов выпадает из переработки</a:t>
            </a:r>
          </a:p>
        </p:txBody>
      </p:sp>
      <p:sp>
        <p:nvSpPr>
          <p:cNvPr id="4" name="Rectangle 3"/>
          <p:cNvSpPr/>
          <p:nvPr/>
        </p:nvSpPr>
        <p:spPr>
          <a:xfrm>
            <a:off x="777240" y="1579372"/>
            <a:ext cx="1051560" cy="41148"/>
          </a:xfrm>
          <a:prstGeom prst="rect">
            <a:avLst/>
          </a:prstGeom>
          <a:solidFill>
            <a:srgbClr val="B4531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5" name="Rectangle 4"/>
          <p:cNvSpPr/>
          <p:nvPr/>
        </p:nvSpPr>
        <p:spPr>
          <a:xfrm>
            <a:off x="777240" y="1926844"/>
            <a:ext cx="6595073" cy="743000"/>
          </a:xfrm>
          <a:prstGeom prst="rect">
            <a:avLst/>
          </a:prstGeom>
          <a:solidFill>
            <a:srgbClr val="B4531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777240" y="2075444"/>
            <a:ext cx="6595073" cy="4606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ts val="2684"/>
              </a:lnSpc>
              <a:spcAft>
                <a:spcPts val="0"/>
              </a:spcAft>
            </a:pPr>
            <a:r>
              <a:rPr sz="2200" b="1">
                <a:solidFill>
                  <a:srgbClr val="FFFFFF"/>
                </a:solidFill>
                <a:latin typeface="Calibri"/>
              </a:rPr>
              <a:t>Житель узнал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646633" y="2016004"/>
            <a:ext cx="3767821" cy="6389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1952"/>
              </a:lnSpc>
              <a:spcAft>
                <a:spcPts val="0"/>
              </a:spcAft>
            </a:pPr>
            <a:r>
              <a:rPr sz="1600" b="0">
                <a:solidFill>
                  <a:srgbClr val="7A6A5C"/>
                </a:solidFill>
                <a:latin typeface="Calibri"/>
              </a:rPr>
              <a:t>Понял, что в доме вообще есть раздельный сбор и где стоит сетка.</a:t>
            </a:r>
          </a:p>
        </p:txBody>
      </p:sp>
      <p:sp>
        <p:nvSpPr>
          <p:cNvPr id="8" name="Rectangle 7"/>
          <p:cNvSpPr/>
          <p:nvPr/>
        </p:nvSpPr>
        <p:spPr>
          <a:xfrm>
            <a:off x="1255382" y="2779572"/>
            <a:ext cx="5638787" cy="743000"/>
          </a:xfrm>
          <a:prstGeom prst="rect">
            <a:avLst/>
          </a:prstGeom>
          <a:solidFill>
            <a:srgbClr val="FBEFE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1255382" y="2928172"/>
            <a:ext cx="5638787" cy="4606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ts val="2684"/>
              </a:lnSpc>
              <a:spcAft>
                <a:spcPts val="0"/>
              </a:spcAft>
            </a:pPr>
            <a:r>
              <a:rPr sz="2200" b="1">
                <a:solidFill>
                  <a:srgbClr val="2B2118"/>
                </a:solidFill>
                <a:latin typeface="Calibri"/>
              </a:rPr>
              <a:t>Разделил дома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7646633" y="2868732"/>
            <a:ext cx="3767821" cy="6389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1952"/>
              </a:lnSpc>
              <a:spcAft>
                <a:spcPts val="0"/>
              </a:spcAft>
            </a:pPr>
            <a:r>
              <a:rPr sz="1600" b="0">
                <a:solidFill>
                  <a:srgbClr val="7A6A5C"/>
                </a:solidFill>
                <a:latin typeface="Calibri"/>
              </a:rPr>
              <a:t>Нашёл место под второй пакет и сполоснул упаковку.</a:t>
            </a:r>
          </a:p>
        </p:txBody>
      </p:sp>
      <p:sp>
        <p:nvSpPr>
          <p:cNvPr id="11" name="Rectangle 10"/>
          <p:cNvSpPr/>
          <p:nvPr/>
        </p:nvSpPr>
        <p:spPr>
          <a:xfrm>
            <a:off x="1733525" y="3632301"/>
            <a:ext cx="4682502" cy="743000"/>
          </a:xfrm>
          <a:prstGeom prst="rect">
            <a:avLst/>
          </a:prstGeom>
          <a:solidFill>
            <a:srgbClr val="FBEFE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1733525" y="3780901"/>
            <a:ext cx="4682502" cy="4606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ts val="2684"/>
              </a:lnSpc>
              <a:spcAft>
                <a:spcPts val="0"/>
              </a:spcAft>
            </a:pPr>
            <a:r>
              <a:rPr sz="2200" b="1">
                <a:solidFill>
                  <a:srgbClr val="2B2118"/>
                </a:solidFill>
                <a:latin typeface="Calibri"/>
              </a:rPr>
              <a:t>Донёс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646633" y="3721461"/>
            <a:ext cx="3767821" cy="6389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1952"/>
              </a:lnSpc>
              <a:spcAft>
                <a:spcPts val="0"/>
              </a:spcAft>
            </a:pPr>
            <a:r>
              <a:rPr sz="1600" b="0">
                <a:solidFill>
                  <a:srgbClr val="7A6A5C"/>
                </a:solidFill>
                <a:latin typeface="Calibri"/>
              </a:rPr>
              <a:t>Дошёл до сетки или до пункта приёма, а не бросил в общий бак.</a:t>
            </a:r>
          </a:p>
        </p:txBody>
      </p:sp>
      <p:sp>
        <p:nvSpPr>
          <p:cNvPr id="14" name="Rectangle 13"/>
          <p:cNvSpPr/>
          <p:nvPr/>
        </p:nvSpPr>
        <p:spPr>
          <a:xfrm>
            <a:off x="2211668" y="4485030"/>
            <a:ext cx="3726216" cy="743000"/>
          </a:xfrm>
          <a:prstGeom prst="rect">
            <a:avLst/>
          </a:prstGeom>
          <a:solidFill>
            <a:srgbClr val="FBEFE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2211668" y="4633630"/>
            <a:ext cx="3726216" cy="4606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ts val="2684"/>
              </a:lnSpc>
              <a:spcAft>
                <a:spcPts val="0"/>
              </a:spcAft>
            </a:pPr>
            <a:r>
              <a:rPr sz="2200" b="1">
                <a:solidFill>
                  <a:srgbClr val="2B2118"/>
                </a:solidFill>
                <a:latin typeface="Calibri"/>
              </a:rPr>
              <a:t>Не испортил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7646633" y="4574190"/>
            <a:ext cx="3767821" cy="6389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1952"/>
              </a:lnSpc>
              <a:spcAft>
                <a:spcPts val="0"/>
              </a:spcAft>
            </a:pPr>
            <a:r>
              <a:rPr sz="1600" b="0">
                <a:solidFill>
                  <a:srgbClr val="7A6A5C"/>
                </a:solidFill>
                <a:latin typeface="Calibri"/>
              </a:rPr>
              <a:t>Положил только подходящую фракцию, без еды и жидкости.</a:t>
            </a:r>
          </a:p>
        </p:txBody>
      </p:sp>
      <p:sp>
        <p:nvSpPr>
          <p:cNvPr id="17" name="Rectangle 16"/>
          <p:cNvSpPr/>
          <p:nvPr/>
        </p:nvSpPr>
        <p:spPr>
          <a:xfrm>
            <a:off x="2689811" y="5337759"/>
            <a:ext cx="2769930" cy="743000"/>
          </a:xfrm>
          <a:prstGeom prst="rect">
            <a:avLst/>
          </a:prstGeom>
          <a:solidFill>
            <a:srgbClr val="FBEFE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2689811" y="5486359"/>
            <a:ext cx="2769930" cy="4606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ts val="2684"/>
              </a:lnSpc>
              <a:spcAft>
                <a:spcPts val="0"/>
              </a:spcAft>
            </a:pPr>
            <a:r>
              <a:rPr sz="2200" b="1">
                <a:solidFill>
                  <a:srgbClr val="2B2118"/>
                </a:solidFill>
                <a:latin typeface="Calibri"/>
              </a:rPr>
              <a:t>Уехало на завод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7646633" y="5426919"/>
            <a:ext cx="3767821" cy="6389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1952"/>
              </a:lnSpc>
              <a:spcAft>
                <a:spcPts val="0"/>
              </a:spcAft>
            </a:pPr>
            <a:r>
              <a:rPr sz="1600" b="0">
                <a:solidFill>
                  <a:srgbClr val="7A6A5C"/>
                </a:solidFill>
                <a:latin typeface="Calibri"/>
              </a:rPr>
              <a:t>Машина забрала содержимое отдельно от смешанного мусора.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777240" y="6409944"/>
            <a:ext cx="7446050" cy="2286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1220"/>
              </a:lnSpc>
              <a:spcAft>
                <a:spcPts val="0"/>
              </a:spcAft>
            </a:pPr>
            <a:r>
              <a:rPr sz="1000" b="0">
                <a:solidFill>
                  <a:srgbClr val="7A6A5C"/>
                </a:solidFill>
                <a:latin typeface="Calibri"/>
              </a:rPr>
              <a:t>Раздельный сбор мусора в нашем городе: что мешает и что можно сделать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0865815" y="6409944"/>
            <a:ext cx="548640" cy="2286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ts val="1220"/>
              </a:lnSpc>
              <a:spcAft>
                <a:spcPts val="0"/>
              </a:spcAft>
            </a:pPr>
            <a:r>
              <a:rPr sz="1000" b="0">
                <a:solidFill>
                  <a:srgbClr val="7A6A5C"/>
                </a:solidFill>
                <a:latin typeface="Calibri"/>
              </a:rPr>
              <a:t>7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77240" y="566928"/>
            <a:ext cx="10637215" cy="618235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4148"/>
              </a:lnSpc>
              <a:spcAft>
                <a:spcPts val="0"/>
              </a:spcAft>
            </a:pPr>
            <a:r>
              <a:rPr sz="3400" b="1">
                <a:solidFill>
                  <a:srgbClr val="2B2118"/>
                </a:solidFill>
                <a:latin typeface="Calibri"/>
              </a:rPr>
              <a:t>Что говорят жители и что мешает на самом деле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77240" y="1203452"/>
            <a:ext cx="10637215" cy="302767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1952"/>
              </a:lnSpc>
              <a:spcAft>
                <a:spcPts val="0"/>
              </a:spcAft>
            </a:pPr>
            <a:r>
              <a:rPr sz="1600" b="0">
                <a:solidFill>
                  <a:srgbClr val="7A6A5C"/>
                </a:solidFill>
                <a:latin typeface="Calibri"/>
              </a:rPr>
              <a:t>Сравнение ответов анкеты с тем, что я видел своими глазами</a:t>
            </a:r>
          </a:p>
        </p:txBody>
      </p:sp>
      <p:sp>
        <p:nvSpPr>
          <p:cNvPr id="4" name="Rectangle 3"/>
          <p:cNvSpPr/>
          <p:nvPr/>
        </p:nvSpPr>
        <p:spPr>
          <a:xfrm>
            <a:off x="777240" y="1579372"/>
            <a:ext cx="1051560" cy="41148"/>
          </a:xfrm>
          <a:prstGeom prst="rect">
            <a:avLst/>
          </a:prstGeom>
          <a:solidFill>
            <a:srgbClr val="B4531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5" name="Rectangle 4"/>
          <p:cNvSpPr/>
          <p:nvPr/>
        </p:nvSpPr>
        <p:spPr>
          <a:xfrm>
            <a:off x="777240" y="1949703"/>
            <a:ext cx="5112867" cy="4077716"/>
          </a:xfrm>
          <a:prstGeom prst="rect">
            <a:avLst/>
          </a:prstGeom>
          <a:solidFill>
            <a:srgbClr val="FAF6F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6" name="Rectangle 5"/>
          <p:cNvSpPr/>
          <p:nvPr/>
        </p:nvSpPr>
        <p:spPr>
          <a:xfrm>
            <a:off x="777240" y="1949703"/>
            <a:ext cx="5112867" cy="54864"/>
          </a:xfrm>
          <a:prstGeom prst="rect">
            <a:avLst/>
          </a:prstGeom>
          <a:solidFill>
            <a:srgbClr val="B4531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1033271" y="2205735"/>
            <a:ext cx="4600803" cy="432307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2684"/>
              </a:lnSpc>
              <a:spcAft>
                <a:spcPts val="0"/>
              </a:spcAft>
            </a:pPr>
            <a:r>
              <a:rPr sz="2200" b="1">
                <a:solidFill>
                  <a:srgbClr val="2B2118"/>
                </a:solidFill>
                <a:latin typeface="Calibri"/>
              </a:rPr>
              <a:t>Ответы в анкете</a:t>
            </a:r>
          </a:p>
        </p:txBody>
      </p:sp>
      <p:sp>
        <p:nvSpPr>
          <p:cNvPr id="8" name="Rectangle 7"/>
          <p:cNvSpPr/>
          <p:nvPr/>
        </p:nvSpPr>
        <p:spPr>
          <a:xfrm>
            <a:off x="1051560" y="2841497"/>
            <a:ext cx="105156" cy="105156"/>
          </a:xfrm>
          <a:prstGeom prst="rect">
            <a:avLst/>
          </a:prstGeom>
          <a:solidFill>
            <a:srgbClr val="B4531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1325880" y="2729483"/>
            <a:ext cx="4308195" cy="74218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2562"/>
              </a:lnSpc>
              <a:spcAft>
                <a:spcPts val="0"/>
              </a:spcAft>
            </a:pPr>
            <a:r>
              <a:rPr sz="2100" b="0">
                <a:solidFill>
                  <a:srgbClr val="2B2118"/>
                </a:solidFill>
                <a:latin typeface="Calibri"/>
              </a:rPr>
              <a:t>«Некуда ставить второй пакет в квартире»</a:t>
            </a:r>
          </a:p>
        </p:txBody>
      </p:sp>
      <p:sp>
        <p:nvSpPr>
          <p:cNvPr id="10" name="Rectangle 9"/>
          <p:cNvSpPr/>
          <p:nvPr/>
        </p:nvSpPr>
        <p:spPr>
          <a:xfrm>
            <a:off x="1051560" y="3638549"/>
            <a:ext cx="105156" cy="105156"/>
          </a:xfrm>
          <a:prstGeom prst="rect">
            <a:avLst/>
          </a:prstGeom>
          <a:solidFill>
            <a:srgbClr val="B4531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1325880" y="3526535"/>
            <a:ext cx="4308195" cy="74218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2562"/>
              </a:lnSpc>
              <a:spcAft>
                <a:spcPts val="0"/>
              </a:spcAft>
            </a:pPr>
            <a:r>
              <a:rPr sz="2100" b="0">
                <a:solidFill>
                  <a:srgbClr val="2B2118"/>
                </a:solidFill>
                <a:latin typeface="Calibri"/>
              </a:rPr>
              <a:t>«Не знаю, что относится к перерабатываемому»</a:t>
            </a:r>
          </a:p>
        </p:txBody>
      </p:sp>
      <p:sp>
        <p:nvSpPr>
          <p:cNvPr id="12" name="Rectangle 11"/>
          <p:cNvSpPr/>
          <p:nvPr/>
        </p:nvSpPr>
        <p:spPr>
          <a:xfrm>
            <a:off x="1051560" y="4435601"/>
            <a:ext cx="105156" cy="105156"/>
          </a:xfrm>
          <a:prstGeom prst="rect">
            <a:avLst/>
          </a:prstGeom>
          <a:solidFill>
            <a:srgbClr val="B4531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1325880" y="4323587"/>
            <a:ext cx="4308195" cy="74218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2562"/>
              </a:lnSpc>
              <a:spcAft>
                <a:spcPts val="0"/>
              </a:spcAft>
            </a:pPr>
            <a:r>
              <a:rPr sz="2100" b="0">
                <a:solidFill>
                  <a:srgbClr val="2B2118"/>
                </a:solidFill>
                <a:latin typeface="Calibri"/>
              </a:rPr>
              <a:t>«Всё равно всё свезут в одну машину»</a:t>
            </a:r>
          </a:p>
        </p:txBody>
      </p:sp>
      <p:sp>
        <p:nvSpPr>
          <p:cNvPr id="14" name="Rectangle 13"/>
          <p:cNvSpPr/>
          <p:nvPr/>
        </p:nvSpPr>
        <p:spPr>
          <a:xfrm>
            <a:off x="1051560" y="5232653"/>
            <a:ext cx="105156" cy="105156"/>
          </a:xfrm>
          <a:prstGeom prst="rect">
            <a:avLst/>
          </a:prstGeom>
          <a:solidFill>
            <a:srgbClr val="B4531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1325880" y="5120640"/>
            <a:ext cx="4308195" cy="41681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2562"/>
              </a:lnSpc>
              <a:spcAft>
                <a:spcPts val="0"/>
              </a:spcAft>
            </a:pPr>
            <a:r>
              <a:rPr sz="2100" b="0">
                <a:solidFill>
                  <a:srgbClr val="2B2118"/>
                </a:solidFill>
                <a:latin typeface="Calibri"/>
              </a:rPr>
              <a:t>«Далеко идти до пункта приёма»</a:t>
            </a:r>
          </a:p>
        </p:txBody>
      </p:sp>
      <p:sp>
        <p:nvSpPr>
          <p:cNvPr id="16" name="Rectangle 15"/>
          <p:cNvSpPr/>
          <p:nvPr/>
        </p:nvSpPr>
        <p:spPr>
          <a:xfrm>
            <a:off x="6301587" y="1949703"/>
            <a:ext cx="5112867" cy="4077716"/>
          </a:xfrm>
          <a:prstGeom prst="rect">
            <a:avLst/>
          </a:prstGeom>
          <a:solidFill>
            <a:srgbClr val="FAF6F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7" name="Rectangle 16"/>
          <p:cNvSpPr/>
          <p:nvPr/>
        </p:nvSpPr>
        <p:spPr>
          <a:xfrm>
            <a:off x="6301587" y="1949703"/>
            <a:ext cx="5112867" cy="54864"/>
          </a:xfrm>
          <a:prstGeom prst="rect">
            <a:avLst/>
          </a:prstGeom>
          <a:solidFill>
            <a:srgbClr val="2B211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6557619" y="2205735"/>
            <a:ext cx="4600803" cy="432307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2684"/>
              </a:lnSpc>
              <a:spcAft>
                <a:spcPts val="0"/>
              </a:spcAft>
            </a:pPr>
            <a:r>
              <a:rPr sz="2200" b="1">
                <a:solidFill>
                  <a:srgbClr val="2B2118"/>
                </a:solidFill>
                <a:latin typeface="Calibri"/>
              </a:rPr>
              <a:t>Что видно на площадке</a:t>
            </a:r>
          </a:p>
        </p:txBody>
      </p:sp>
      <p:sp>
        <p:nvSpPr>
          <p:cNvPr id="19" name="Rectangle 18"/>
          <p:cNvSpPr/>
          <p:nvPr/>
        </p:nvSpPr>
        <p:spPr>
          <a:xfrm>
            <a:off x="6575907" y="2841497"/>
            <a:ext cx="105156" cy="105156"/>
          </a:xfrm>
          <a:prstGeom prst="rect">
            <a:avLst/>
          </a:prstGeom>
          <a:solidFill>
            <a:srgbClr val="B4531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6850227" y="2729483"/>
            <a:ext cx="4308195" cy="74218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2562"/>
              </a:lnSpc>
              <a:spcAft>
                <a:spcPts val="0"/>
              </a:spcAft>
            </a:pPr>
            <a:r>
              <a:rPr sz="2100" b="0">
                <a:solidFill>
                  <a:srgbClr val="2B2118"/>
                </a:solidFill>
                <a:latin typeface="Calibri"/>
              </a:rPr>
              <a:t>Место есть, но нет привычки и подписанной тары</a:t>
            </a:r>
          </a:p>
        </p:txBody>
      </p:sp>
      <p:sp>
        <p:nvSpPr>
          <p:cNvPr id="21" name="Rectangle 20"/>
          <p:cNvSpPr/>
          <p:nvPr/>
        </p:nvSpPr>
        <p:spPr>
          <a:xfrm>
            <a:off x="6575907" y="3638549"/>
            <a:ext cx="105156" cy="105156"/>
          </a:xfrm>
          <a:prstGeom prst="rect">
            <a:avLst/>
          </a:prstGeom>
          <a:solidFill>
            <a:srgbClr val="B4531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22" name="TextBox 21"/>
          <p:cNvSpPr txBox="1"/>
          <p:nvPr/>
        </p:nvSpPr>
        <p:spPr>
          <a:xfrm>
            <a:off x="6850227" y="3526535"/>
            <a:ext cx="4308195" cy="74218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2562"/>
              </a:lnSpc>
              <a:spcAft>
                <a:spcPts val="0"/>
              </a:spcAft>
            </a:pPr>
            <a:r>
              <a:rPr sz="2100" b="0">
                <a:solidFill>
                  <a:srgbClr val="2B2118"/>
                </a:solidFill>
                <a:latin typeface="Calibri"/>
              </a:rPr>
              <a:t>На сетках нет понятных надписей и примеров</a:t>
            </a:r>
          </a:p>
        </p:txBody>
      </p:sp>
      <p:sp>
        <p:nvSpPr>
          <p:cNvPr id="23" name="Rectangle 22"/>
          <p:cNvSpPr/>
          <p:nvPr/>
        </p:nvSpPr>
        <p:spPr>
          <a:xfrm>
            <a:off x="6575907" y="4435601"/>
            <a:ext cx="105156" cy="105156"/>
          </a:xfrm>
          <a:prstGeom prst="rect">
            <a:avLst/>
          </a:prstGeom>
          <a:solidFill>
            <a:srgbClr val="B4531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24" name="TextBox 23"/>
          <p:cNvSpPr txBox="1"/>
          <p:nvPr/>
        </p:nvSpPr>
        <p:spPr>
          <a:xfrm>
            <a:off x="6850227" y="4323587"/>
            <a:ext cx="4308195" cy="74218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2562"/>
              </a:lnSpc>
              <a:spcAft>
                <a:spcPts val="0"/>
              </a:spcAft>
            </a:pPr>
            <a:r>
              <a:rPr sz="2100" b="0">
                <a:solidFill>
                  <a:srgbClr val="2B2118"/>
                </a:solidFill>
                <a:latin typeface="Calibri"/>
              </a:rPr>
              <a:t>Отдельный вывоз есть, но жители его не наблюдают</a:t>
            </a:r>
          </a:p>
        </p:txBody>
      </p:sp>
      <p:sp>
        <p:nvSpPr>
          <p:cNvPr id="25" name="Rectangle 24"/>
          <p:cNvSpPr/>
          <p:nvPr/>
        </p:nvSpPr>
        <p:spPr>
          <a:xfrm>
            <a:off x="6575907" y="5232653"/>
            <a:ext cx="105156" cy="105156"/>
          </a:xfrm>
          <a:prstGeom prst="rect">
            <a:avLst/>
          </a:prstGeom>
          <a:solidFill>
            <a:srgbClr val="B4531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26" name="TextBox 25"/>
          <p:cNvSpPr txBox="1"/>
          <p:nvPr/>
        </p:nvSpPr>
        <p:spPr>
          <a:xfrm>
            <a:off x="6850227" y="5120640"/>
            <a:ext cx="4308195" cy="74218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2562"/>
              </a:lnSpc>
              <a:spcAft>
                <a:spcPts val="0"/>
              </a:spcAft>
            </a:pPr>
            <a:r>
              <a:rPr sz="2100" b="0">
                <a:solidFill>
                  <a:srgbClr val="2B2118"/>
                </a:solidFill>
                <a:latin typeface="Calibri"/>
              </a:rPr>
              <a:t>Часть фракций реально принимают только за пределами района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777240" y="6409944"/>
            <a:ext cx="7446050" cy="2286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1220"/>
              </a:lnSpc>
              <a:spcAft>
                <a:spcPts val="0"/>
              </a:spcAft>
            </a:pPr>
            <a:r>
              <a:rPr sz="1000" b="0">
                <a:solidFill>
                  <a:srgbClr val="7A6A5C"/>
                </a:solidFill>
                <a:latin typeface="Calibri"/>
              </a:rPr>
              <a:t>Раздельный сбор мусора в нашем городе: что мешает и что можно сделать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10865815" y="6409944"/>
            <a:ext cx="548640" cy="2286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ts val="1220"/>
              </a:lnSpc>
              <a:spcAft>
                <a:spcPts val="0"/>
              </a:spcAft>
            </a:pPr>
            <a:r>
              <a:rPr sz="1000" b="0">
                <a:solidFill>
                  <a:srgbClr val="7A6A5C"/>
                </a:solidFill>
                <a:latin typeface="Calibri"/>
              </a:rPr>
              <a:t>8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77240" y="566928"/>
            <a:ext cx="10637215" cy="618235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4148"/>
              </a:lnSpc>
              <a:spcAft>
                <a:spcPts val="0"/>
              </a:spcAft>
            </a:pPr>
            <a:r>
              <a:rPr sz="3400" b="1">
                <a:solidFill>
                  <a:srgbClr val="2B2118"/>
                </a:solidFill>
                <a:latin typeface="Calibri"/>
              </a:rPr>
              <a:t>Что можно сделать без больших затрат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77240" y="1203452"/>
            <a:ext cx="10637215" cy="302767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1952"/>
              </a:lnSpc>
              <a:spcAft>
                <a:spcPts val="0"/>
              </a:spcAft>
            </a:pPr>
            <a:r>
              <a:rPr sz="1600" b="0">
                <a:solidFill>
                  <a:srgbClr val="7A6A5C"/>
                </a:solidFill>
                <a:latin typeface="Calibri"/>
              </a:rPr>
              <a:t>Предложения, которые реально выполнить в доме и в школе</a:t>
            </a:r>
          </a:p>
        </p:txBody>
      </p:sp>
      <p:sp>
        <p:nvSpPr>
          <p:cNvPr id="4" name="Rectangle 3"/>
          <p:cNvSpPr/>
          <p:nvPr/>
        </p:nvSpPr>
        <p:spPr>
          <a:xfrm>
            <a:off x="777240" y="1579372"/>
            <a:ext cx="1051560" cy="41148"/>
          </a:xfrm>
          <a:prstGeom prst="rect">
            <a:avLst/>
          </a:prstGeom>
          <a:solidFill>
            <a:srgbClr val="B4531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5" name="Rectangle 4"/>
          <p:cNvSpPr/>
          <p:nvPr/>
        </p:nvSpPr>
        <p:spPr>
          <a:xfrm>
            <a:off x="777240" y="2273147"/>
            <a:ext cx="5236311" cy="1485392"/>
          </a:xfrm>
          <a:prstGeom prst="rect">
            <a:avLst/>
          </a:prstGeom>
          <a:solidFill>
            <a:srgbClr val="FAF6F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6" name="Rectangle 5"/>
          <p:cNvSpPr/>
          <p:nvPr/>
        </p:nvSpPr>
        <p:spPr>
          <a:xfrm>
            <a:off x="777240" y="2273147"/>
            <a:ext cx="45720" cy="1485392"/>
          </a:xfrm>
          <a:prstGeom prst="rect">
            <a:avLst/>
          </a:prstGeom>
          <a:solidFill>
            <a:srgbClr val="B4531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1033271" y="2474315"/>
            <a:ext cx="4724247" cy="32105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1952"/>
              </a:lnSpc>
              <a:spcAft>
                <a:spcPts val="0"/>
              </a:spcAft>
            </a:pPr>
            <a:r>
              <a:rPr sz="1600" b="1">
                <a:solidFill>
                  <a:srgbClr val="2B2118"/>
                </a:solidFill>
                <a:latin typeface="Calibri"/>
              </a:rPr>
              <a:t>Подписать сетки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033271" y="2813659"/>
            <a:ext cx="4724247" cy="568959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1952"/>
              </a:lnSpc>
              <a:spcAft>
                <a:spcPts val="0"/>
              </a:spcAft>
            </a:pPr>
            <a:r>
              <a:rPr sz="1600" b="0">
                <a:solidFill>
                  <a:srgbClr val="7A6A5C"/>
                </a:solidFill>
                <a:latin typeface="Calibri"/>
              </a:rPr>
              <a:t>Наклейка с картинками «да» и «нет» снимает главный вопрос жителя прямо у бака.</a:t>
            </a:r>
          </a:p>
        </p:txBody>
      </p:sp>
      <p:sp>
        <p:nvSpPr>
          <p:cNvPr id="9" name="Rectangle 8"/>
          <p:cNvSpPr/>
          <p:nvPr/>
        </p:nvSpPr>
        <p:spPr>
          <a:xfrm>
            <a:off x="6178143" y="2273147"/>
            <a:ext cx="5236311" cy="1485392"/>
          </a:xfrm>
          <a:prstGeom prst="rect">
            <a:avLst/>
          </a:prstGeom>
          <a:solidFill>
            <a:srgbClr val="FAF6F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0" name="Rectangle 9"/>
          <p:cNvSpPr/>
          <p:nvPr/>
        </p:nvSpPr>
        <p:spPr>
          <a:xfrm>
            <a:off x="6178143" y="2273147"/>
            <a:ext cx="45720" cy="1485392"/>
          </a:xfrm>
          <a:prstGeom prst="rect">
            <a:avLst/>
          </a:prstGeom>
          <a:solidFill>
            <a:srgbClr val="B4531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6434175" y="2474315"/>
            <a:ext cx="4724247" cy="32105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1952"/>
              </a:lnSpc>
              <a:spcAft>
                <a:spcPts val="0"/>
              </a:spcAft>
            </a:pPr>
            <a:r>
              <a:rPr sz="1600" b="1">
                <a:solidFill>
                  <a:srgbClr val="2B2118"/>
                </a:solidFill>
                <a:latin typeface="Calibri"/>
              </a:rPr>
              <a:t>Постоянный ящик в школе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434175" y="2813659"/>
            <a:ext cx="4724247" cy="568959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1952"/>
              </a:lnSpc>
              <a:spcAft>
                <a:spcPts val="0"/>
              </a:spcAft>
            </a:pPr>
            <a:r>
              <a:rPr sz="1600" b="0">
                <a:solidFill>
                  <a:srgbClr val="7A6A5C"/>
                </a:solidFill>
                <a:latin typeface="Calibri"/>
              </a:rPr>
              <a:t>Не разовая акция, а ящик для макулатуры и крышек с ответственным классом на месяц.</a:t>
            </a:r>
          </a:p>
        </p:txBody>
      </p:sp>
      <p:sp>
        <p:nvSpPr>
          <p:cNvPr id="13" name="Rectangle 12"/>
          <p:cNvSpPr/>
          <p:nvPr/>
        </p:nvSpPr>
        <p:spPr>
          <a:xfrm>
            <a:off x="777240" y="3923131"/>
            <a:ext cx="5236311" cy="1485392"/>
          </a:xfrm>
          <a:prstGeom prst="rect">
            <a:avLst/>
          </a:prstGeom>
          <a:solidFill>
            <a:srgbClr val="FAF6F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4" name="Rectangle 13"/>
          <p:cNvSpPr/>
          <p:nvPr/>
        </p:nvSpPr>
        <p:spPr>
          <a:xfrm>
            <a:off x="777240" y="3923131"/>
            <a:ext cx="45720" cy="1485392"/>
          </a:xfrm>
          <a:prstGeom prst="rect">
            <a:avLst/>
          </a:prstGeom>
          <a:solidFill>
            <a:srgbClr val="B4531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1033271" y="4124299"/>
            <a:ext cx="4724247" cy="32105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1952"/>
              </a:lnSpc>
              <a:spcAft>
                <a:spcPts val="0"/>
              </a:spcAft>
            </a:pPr>
            <a:r>
              <a:rPr sz="1600" b="1">
                <a:solidFill>
                  <a:srgbClr val="2B2118"/>
                </a:solidFill>
                <a:latin typeface="Calibri"/>
              </a:rPr>
              <a:t>Карта на подъездной двери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033271" y="4463643"/>
            <a:ext cx="4724247" cy="568959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1952"/>
              </a:lnSpc>
              <a:spcAft>
                <a:spcPts val="0"/>
              </a:spcAft>
            </a:pPr>
            <a:r>
              <a:rPr sz="1600" b="0">
                <a:solidFill>
                  <a:srgbClr val="7A6A5C"/>
                </a:solidFill>
                <a:latin typeface="Calibri"/>
              </a:rPr>
              <a:t>Список ближайших пунктов приёма стекла, металла и одежды с адресами и часами работы.</a:t>
            </a:r>
          </a:p>
        </p:txBody>
      </p:sp>
      <p:sp>
        <p:nvSpPr>
          <p:cNvPr id="17" name="Rectangle 16"/>
          <p:cNvSpPr/>
          <p:nvPr/>
        </p:nvSpPr>
        <p:spPr>
          <a:xfrm>
            <a:off x="6178143" y="3923131"/>
            <a:ext cx="5236311" cy="1485392"/>
          </a:xfrm>
          <a:prstGeom prst="rect">
            <a:avLst/>
          </a:prstGeom>
          <a:solidFill>
            <a:srgbClr val="FAF6F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8" name="Rectangle 17"/>
          <p:cNvSpPr/>
          <p:nvPr/>
        </p:nvSpPr>
        <p:spPr>
          <a:xfrm>
            <a:off x="6178143" y="3923131"/>
            <a:ext cx="45720" cy="1485392"/>
          </a:xfrm>
          <a:prstGeom prst="rect">
            <a:avLst/>
          </a:prstGeom>
          <a:solidFill>
            <a:srgbClr val="B4531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6434175" y="4124299"/>
            <a:ext cx="4724247" cy="32105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1952"/>
              </a:lnSpc>
              <a:spcAft>
                <a:spcPts val="0"/>
              </a:spcAft>
            </a:pPr>
            <a:r>
              <a:rPr sz="1600" b="1">
                <a:solidFill>
                  <a:srgbClr val="2B2118"/>
                </a:solidFill>
                <a:latin typeface="Calibri"/>
              </a:rPr>
              <a:t>Показать вывоз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6434175" y="4463643"/>
            <a:ext cx="4724247" cy="816863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1952"/>
              </a:lnSpc>
              <a:spcAft>
                <a:spcPts val="0"/>
              </a:spcAft>
            </a:pPr>
            <a:r>
              <a:rPr sz="1600" b="0">
                <a:solidFill>
                  <a:srgbClr val="7A6A5C"/>
                </a:solidFill>
                <a:latin typeface="Calibri"/>
              </a:rPr>
              <a:t>Попросить управляющую компанию сообщать график отдельного вывоза, чтобы люди перестали сомневаться.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777240" y="6409944"/>
            <a:ext cx="7446050" cy="2286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1220"/>
              </a:lnSpc>
              <a:spcAft>
                <a:spcPts val="0"/>
              </a:spcAft>
            </a:pPr>
            <a:r>
              <a:rPr sz="1000" b="0">
                <a:solidFill>
                  <a:srgbClr val="7A6A5C"/>
                </a:solidFill>
                <a:latin typeface="Calibri"/>
              </a:rPr>
              <a:t>Раздельный сбор мусора в нашем городе: что мешает и что можно сделать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10865815" y="6409944"/>
            <a:ext cx="548640" cy="2286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ts val="1220"/>
              </a:lnSpc>
              <a:spcAft>
                <a:spcPts val="0"/>
              </a:spcAft>
            </a:pPr>
            <a:r>
              <a:rPr sz="1000" b="0">
                <a:solidFill>
                  <a:srgbClr val="7A6A5C"/>
                </a:solidFill>
                <a:latin typeface="Calibri"/>
              </a:rPr>
              <a:t>9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