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Представление темы и руководителя. Работа посвящена проектированию СКУД для предприятия с несколькими корпусами и режимными зонами.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Без этого цикла любая СКУД за год накапливает лишние права и теряет смысл.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Практическая часть передаётся предприятию комплектом: проект, смета и организационные документы.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Выводы соответствуют четырём задачам, поставленным во втором слайде.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Пропуски заполняются фактическими данными перед защитой.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Полный список из 30 наименований приведён в пояснительной записке.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Подчёркиваю: тема не про железо, а про совмещение режимных требований, защиты данных и производственных процессов.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Задачи сформулированы так, что каждой соответствует один вывод в конце доклада.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Объект шире: весь пропускной режим. Предмет уже: конкретная система доступа и правила её работы.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Каждый метод привязан к конкретному разделу работы, а не назван для галочки.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Показываю логику: нарушитель отсеивается на разных рубежах, отказ одного уровня не открывает весь объект.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Сравнение показывает, что основной эффект дают не сами считыватели, а регламент и ролевая модель.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Иерархия объясняет, почему изменение должности автоматически меняет права, а ручных исключений почти не остаётся.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Порядок очередей выбран так, чтобы самая нагруженная точка была переведена первой и дала обратную связь.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521845" y="365760"/>
            <a:ext cx="9148005" cy="2305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238"/>
              </a:lnSpc>
              <a:spcAft>
                <a:spcPts val="0"/>
              </a:spcAft>
            </a:pPr>
            <a:r>
              <a:rPr sz="1050" b="0">
                <a:solidFill>
                  <a:srgbClr val="6B6B6B"/>
                </a:solidFill>
                <a:latin typeface="Times New Roman"/>
              </a:rPr>
              <a:t>МИНИСТЕРСТВО НАУКИ И ВЫСШЕГО ОБРАЗОВАНИЯ РОССИЙСКОЙ ФЕДЕРАЦИИ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0961" y="587121"/>
            <a:ext cx="8509772" cy="267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34"/>
              </a:lnSpc>
              <a:spcAft>
                <a:spcPts val="0"/>
              </a:spcAft>
            </a:pPr>
            <a:r>
              <a:rPr sz="1300" b="1">
                <a:solidFill>
                  <a:srgbClr val="1A1A1A"/>
                </a:solidFill>
                <a:latin typeface="Times New Roman"/>
              </a:rPr>
              <a:t>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845947"/>
            <a:ext cx="10637215" cy="23799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297"/>
              </a:lnSpc>
              <a:spcAft>
                <a:spcPts val="0"/>
              </a:spcAft>
            </a:pPr>
            <a:r>
              <a:rPr sz="1100" b="0">
                <a:solidFill>
                  <a:srgbClr val="6B6B6B"/>
                </a:solidFill>
                <a:latin typeface="Times New Roman"/>
              </a:rPr>
              <a:t>Факультет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074801"/>
            <a:ext cx="10637215" cy="23799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297"/>
              </a:lnSpc>
              <a:spcAft>
                <a:spcPts val="0"/>
              </a:spcAft>
            </a:pPr>
            <a:r>
              <a:rPr sz="1100" b="0">
                <a:solidFill>
                  <a:srgbClr val="6B6B6B"/>
                </a:solidFill>
                <a:latin typeface="Times New Roman"/>
              </a:rPr>
              <a:t>Кафедра __________</a:t>
            </a:r>
          </a:p>
        </p:txBody>
      </p:sp>
      <p:sp>
        <p:nvSpPr>
          <p:cNvPr id="6" name="Rectangle 5"/>
          <p:cNvSpPr/>
          <p:nvPr/>
        </p:nvSpPr>
        <p:spPr>
          <a:xfrm>
            <a:off x="5592927" y="1395095"/>
            <a:ext cx="1005840" cy="27432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69415"/>
            <a:ext cx="10637215" cy="26047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475"/>
              </a:lnSpc>
              <a:spcAft>
                <a:spcPts val="0"/>
              </a:spcAft>
            </a:pPr>
            <a:r>
              <a:rPr sz="1250" b="1">
                <a:solidFill>
                  <a:srgbClr val="7B1E1E"/>
                </a:solidFill>
                <a:latin typeface="Times New Roman"/>
              </a:rPr>
              <a:t>ВЫПУСКНАЯ КВАЛИФИКАЦИОННАЯ РАБОТА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920748"/>
            <a:ext cx="10637215" cy="24549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356"/>
              </a:lnSpc>
              <a:spcAft>
                <a:spcPts val="0"/>
              </a:spcAft>
            </a:pPr>
            <a:r>
              <a:rPr sz="1150" b="0">
                <a:solidFill>
                  <a:srgbClr val="6B6B6B"/>
                </a:solidFill>
                <a:latin typeface="Times New Roman"/>
              </a:rPr>
              <a:t>по дисциплине «Информационная безопасность»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2303399"/>
            <a:ext cx="9722815" cy="231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ts val="3304"/>
              </a:lnSpc>
              <a:spcAft>
                <a:spcPts val="0"/>
              </a:spcAft>
            </a:pPr>
            <a:r>
              <a:rPr sz="2800" b="1">
                <a:solidFill>
                  <a:srgbClr val="1A1A1A"/>
                </a:solidFill>
                <a:latin typeface="Times New Roman"/>
              </a:rPr>
              <a:t>«Разработка системы контроля доступа на производственном предприятии»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42455" y="4754880"/>
            <a:ext cx="457200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416"/>
              </a:lnSpc>
              <a:spcAft>
                <a:spcPts val="419"/>
              </a:spcAft>
            </a:pPr>
            <a:r>
              <a:rPr sz="1200" b="0">
                <a:solidFill>
                  <a:srgbClr val="1A1A1A"/>
                </a:solidFill>
                <a:latin typeface="Times New Roman"/>
              </a:rPr>
              <a:t>Выполнил: студент группы __________, __________</a:t>
            </a:r>
          </a:p>
          <a:p>
            <a:pPr algn="r">
              <a:lnSpc>
                <a:spcPts val="1416"/>
              </a:lnSpc>
              <a:spcAft>
                <a:spcPts val="419"/>
              </a:spcAft>
            </a:pPr>
            <a:r>
              <a:rPr sz="1200" b="0">
                <a:solidFill>
                  <a:srgbClr val="1A1A1A"/>
                </a:solidFill>
                <a:latin typeface="Times New Roman"/>
              </a:rPr>
              <a:t>Научный руководитель: __________, __________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6281928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356"/>
              </a:lnSpc>
              <a:spcAft>
                <a:spcPts val="0"/>
              </a:spcAft>
            </a:pPr>
            <a:r>
              <a:rPr sz="1150" b="0">
                <a:solidFill>
                  <a:srgbClr val="6B6B6B"/>
                </a:solidFill>
                <a:latin typeface="Times New Roman"/>
              </a:rPr>
              <a:t>__________,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Сопровождение системы после запуска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86179"/>
            <a:ext cx="10637215" cy="2946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Пересмотр прав как постоянная процедура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608836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2447168"/>
            <a:ext cx="4680374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78408" y="2648336"/>
            <a:ext cx="420624" cy="420624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721488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52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Times New Roman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8760" y="2648336"/>
            <a:ext cx="3765974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1">
                <a:solidFill>
                  <a:srgbClr val="1A1A1A"/>
                </a:solidFill>
                <a:latin typeface="Times New Roman"/>
              </a:rPr>
              <a:t>Выдача прав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3123824"/>
            <a:ext cx="376597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34"/>
              </a:lnSpc>
              <a:spcAft>
                <a:spcPts val="0"/>
              </a:spcAft>
            </a:pPr>
            <a:r>
              <a:rPr sz="1300" b="0">
                <a:solidFill>
                  <a:srgbClr val="6B6B6B"/>
                </a:solidFill>
                <a:latin typeface="Times New Roman"/>
              </a:rPr>
              <a:t>Пропуск оформляется по заявке владельца зоны и приказу по кадрам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34080" y="2447168"/>
            <a:ext cx="4680374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935248" y="2648336"/>
            <a:ext cx="420624" cy="420624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35248" y="2721488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52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Times New Roman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5600" y="2648336"/>
            <a:ext cx="3765974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1">
                <a:solidFill>
                  <a:srgbClr val="1A1A1A"/>
                </a:solidFill>
                <a:latin typeface="Times New Roman"/>
              </a:rPr>
              <a:t>Контроль событий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5600" y="3123824"/>
            <a:ext cx="376597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34"/>
              </a:lnSpc>
              <a:spcAft>
                <a:spcPts val="0"/>
              </a:spcAft>
            </a:pPr>
            <a:r>
              <a:rPr sz="1300" b="0">
                <a:solidFill>
                  <a:srgbClr val="6B6B6B"/>
                </a:solidFill>
                <a:latin typeface="Times New Roman"/>
              </a:rPr>
              <a:t>Разбор отказов, попыток прохода следом и работ в нерабочее время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34080" y="3955928"/>
            <a:ext cx="4680374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935248" y="4157096"/>
            <a:ext cx="420624" cy="420624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935248" y="4230248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52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Times New Roman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65600" y="4157096"/>
            <a:ext cx="3765974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1">
                <a:solidFill>
                  <a:srgbClr val="1A1A1A"/>
                </a:solidFill>
                <a:latin typeface="Times New Roman"/>
              </a:rPr>
              <a:t>Пересмотр ролей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65600" y="4632584"/>
            <a:ext cx="376597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34"/>
              </a:lnSpc>
              <a:spcAft>
                <a:spcPts val="0"/>
              </a:spcAft>
            </a:pPr>
            <a:r>
              <a:rPr sz="1300" b="0">
                <a:solidFill>
                  <a:srgbClr val="6B6B6B"/>
                </a:solidFill>
                <a:latin typeface="Times New Roman"/>
              </a:rPr>
              <a:t>Плановая сверка списка сотрудников с активными пропусками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7240" y="3955928"/>
            <a:ext cx="4680374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978408" y="4157096"/>
            <a:ext cx="420624" cy="420624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78408" y="4230248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52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Times New Roman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08760" y="4157096"/>
            <a:ext cx="3765974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1">
                <a:solidFill>
                  <a:srgbClr val="1A1A1A"/>
                </a:solidFill>
                <a:latin typeface="Times New Roman"/>
              </a:rPr>
              <a:t>Корректировка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08760" y="4632584"/>
            <a:ext cx="376597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34"/>
              </a:lnSpc>
              <a:spcAft>
                <a:spcPts val="0"/>
              </a:spcAft>
            </a:pPr>
            <a:r>
              <a:rPr sz="1300" b="0">
                <a:solidFill>
                  <a:srgbClr val="6B6B6B"/>
                </a:solidFill>
                <a:latin typeface="Times New Roman"/>
              </a:rPr>
              <a:t>Изменение правил и зон по итогам сверки и инцидентов</a:t>
            </a:r>
          </a:p>
        </p:txBody>
      </p:sp>
      <p:sp>
        <p:nvSpPr>
          <p:cNvPr id="25" name="Circular Arrow 24"/>
          <p:cNvSpPr/>
          <p:nvPr/>
        </p:nvSpPr>
        <p:spPr>
          <a:xfrm>
            <a:off x="5711799" y="3480440"/>
            <a:ext cx="768096" cy="676656"/>
          </a:xfrm>
          <a:prstGeom prst="circularArrow">
            <a:avLst/>
          </a:prstGeom>
          <a:solidFill>
            <a:srgbClr val="F6ECEC"/>
          </a:solidFill>
          <a:ln w="9525">
            <a:solidFill>
              <a:srgbClr val="7B1E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Научная новизна и практическая значимость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77620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13816" y="1946148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52728" y="1828800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Новизна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213356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Ролевая модель доступа увязана с категорированием производственных зон и сменным графиком предприятия.</a:t>
            </a:r>
          </a:p>
        </p:txBody>
      </p:sp>
      <p:sp>
        <p:nvSpPr>
          <p:cNvPr id="7" name="Rectangle 6"/>
          <p:cNvSpPr/>
          <p:nvPr/>
        </p:nvSpPr>
        <p:spPr>
          <a:xfrm>
            <a:off x="813816" y="3140371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52728" y="3023023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Модель угроз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407579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Сценарии нарушений пропускного режима описаны применительно к цеховой среде, а не к офисному зданию.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13816" y="4334594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52728" y="4217246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Готовые документы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601802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Разработаны положение о пропускном режиме, регламент выдачи пропусков и форма заявки на посетителя.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3816" y="5528818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411470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Тиражируемость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796026"/>
            <a:ext cx="10049932" cy="3578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Решение переносится на предприятия схожего масштаба заменой перечня зон и ролей.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Выводы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77620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810512"/>
            <a:ext cx="365760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7B1E1E"/>
                </a:solidFill>
                <a:latin typeface="Times New Roman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1828800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Вывод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213356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Обследование показало, что главная уязвимость не техника, а отсутствие регламента отзыва прав доступа.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09824"/>
            <a:ext cx="365760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7B1E1E"/>
                </a:solidFill>
                <a:latin typeface="Times New Roman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2928112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Вывод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312668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Для режимных зон обоснован переход на карты с криптоаутентификацией и второй фактор в критических помещениях.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009136"/>
            <a:ext cx="365760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7B1E1E"/>
                </a:solidFill>
                <a:latin typeface="Times New Roman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4027424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Вывод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411980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Ролевая модель сокращает ручные согласования и позволяет блокировать доступ в день увольнения.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108448"/>
            <a:ext cx="365760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7B1E1E"/>
                </a:solidFill>
                <a:latin typeface="Times New Roman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2728" y="5126736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Вывод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511292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Внедрение окупается за счёт автоматизации табельного учёта и снижения потерь от нарушений режима.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Апробация и внедрение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77620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854647"/>
            <a:ext cx="365760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7B1E1E"/>
                </a:solidFill>
                <a:latin typeface="Times New Roman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1872935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Доклад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257491"/>
            <a:ext cx="10049932" cy="3578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Результаты доложены на конференции __________, __________ год.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07985"/>
            <a:ext cx="365760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7B1E1E"/>
                </a:solidFill>
                <a:latin typeface="Times New Roman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2926273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Публикация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310829"/>
            <a:ext cx="10049932" cy="3578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Статья по теме работы опубликована в сборнике __________.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961323"/>
            <a:ext cx="365760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7B1E1E"/>
                </a:solidFill>
                <a:latin typeface="Times New Roman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3979611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Внедрение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364167"/>
            <a:ext cx="10049932" cy="3578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Проектные решения переданы предприятию __________, справка о внедрении № __________.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014661"/>
            <a:ext cx="365760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7B1E1E"/>
                </a:solidFill>
                <a:latin typeface="Times New Roman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2728" y="5032949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Дальнейшая работа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417505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Планируется расширение системы на транспортную проходную и интеграция с охранной сигнализацией.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Источники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77620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810512"/>
            <a:ext cx="365760" cy="361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7B1E1E"/>
                </a:solidFill>
                <a:latin typeface="Times New Roman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1828800"/>
            <a:ext cx="10049932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1A1A1A"/>
                </a:solidFill>
                <a:latin typeface="Times New Roman"/>
              </a:rPr>
              <a:t>Федеральный закон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153412"/>
            <a:ext cx="10049932" cy="2979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70"/>
              </a:lnSpc>
              <a:spcAft>
                <a:spcPts val="0"/>
              </a:spcAft>
            </a:pPr>
            <a:r>
              <a:rPr sz="1500" b="0">
                <a:solidFill>
                  <a:srgbClr val="6B6B6B"/>
                </a:solidFill>
                <a:latin typeface="Times New Roman"/>
              </a:rPr>
              <a:t>О персональных данных, 152-ФЗ, в действующей редакции.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36151"/>
            <a:ext cx="365760" cy="361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7B1E1E"/>
                </a:solidFill>
                <a:latin typeface="Times New Roman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2754439"/>
            <a:ext cx="10049932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1A1A1A"/>
                </a:solidFill>
                <a:latin typeface="Times New Roman"/>
              </a:rPr>
              <a:t>Национальные стандарты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079051"/>
            <a:ext cx="10049932" cy="2979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70"/>
              </a:lnSpc>
              <a:spcAft>
                <a:spcPts val="0"/>
              </a:spcAft>
            </a:pPr>
            <a:r>
              <a:rPr sz="1500" b="0">
                <a:solidFill>
                  <a:srgbClr val="6B6B6B"/>
                </a:solidFill>
                <a:latin typeface="Times New Roman"/>
              </a:rPr>
              <a:t>Серия ГОСТ Р по системам контроля и управления доступом: классификация и общие технические требования.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661791"/>
            <a:ext cx="365760" cy="361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7B1E1E"/>
                </a:solidFill>
                <a:latin typeface="Times New Roman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3680079"/>
            <a:ext cx="10049932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1A1A1A"/>
                </a:solidFill>
                <a:latin typeface="Times New Roman"/>
              </a:rPr>
              <a:t>Документы ФСТЭК России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004691"/>
            <a:ext cx="10049932" cy="2979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70"/>
              </a:lnSpc>
              <a:spcAft>
                <a:spcPts val="0"/>
              </a:spcAft>
            </a:pPr>
            <a:r>
              <a:rPr sz="1500" b="0">
                <a:solidFill>
                  <a:srgbClr val="6B6B6B"/>
                </a:solidFill>
                <a:latin typeface="Times New Roman"/>
              </a:rPr>
              <a:t>Методический документ по моделированию угроз безопасности информации.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587430"/>
            <a:ext cx="365760" cy="361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7B1E1E"/>
                </a:solidFill>
                <a:latin typeface="Times New Roman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2728" y="4605718"/>
            <a:ext cx="10049932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1A1A1A"/>
                </a:solidFill>
                <a:latin typeface="Times New Roman"/>
              </a:rPr>
              <a:t>Учебная литература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4930330"/>
            <a:ext cx="10049932" cy="2979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70"/>
              </a:lnSpc>
              <a:spcAft>
                <a:spcPts val="0"/>
              </a:spcAft>
            </a:pPr>
            <a:r>
              <a:rPr sz="1500" b="0">
                <a:solidFill>
                  <a:srgbClr val="6B6B6B"/>
                </a:solidFill>
                <a:latin typeface="Times New Roman"/>
              </a:rPr>
              <a:t>Учебники по технической защите информации и инженерным средствам охраны объектов.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5513070"/>
            <a:ext cx="365760" cy="361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7B1E1E"/>
                </a:solidFill>
                <a:latin typeface="Times New Roman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52728" y="5531358"/>
            <a:ext cx="10049932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1">
                <a:solidFill>
                  <a:srgbClr val="1A1A1A"/>
                </a:solidFill>
                <a:latin typeface="Times New Roman"/>
              </a:rPr>
              <a:t>Материалы предприятия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52728" y="5855970"/>
            <a:ext cx="10049932" cy="2979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70"/>
              </a:lnSpc>
              <a:spcAft>
                <a:spcPts val="0"/>
              </a:spcAft>
            </a:pPr>
            <a:r>
              <a:rPr sz="1500" b="0">
                <a:solidFill>
                  <a:srgbClr val="6B6B6B"/>
                </a:solidFill>
                <a:latin typeface="Times New Roman"/>
              </a:rPr>
              <a:t>Положение о пропускном режиме и данные обследования объекта, __________.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Актуальность темы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86179"/>
            <a:ext cx="10637215" cy="2946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Почему СКУД на производстве перестала быть просто турникетом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608836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13816" y="2018792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52728" y="1901444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Требование закона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2286000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Антитеррористическая защищённость промышленных объектов требует категорирования и ограничения доступа в критические зоны.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816" y="3093889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52728" y="2976541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Персональные данные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2728" y="3361097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Биометрия и учёт проходов подпадают под 152-ФЗ, что меняет требования к хранению и защите шаблонов.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816" y="4168986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4051638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Устаревшие пропуска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4436194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Карты Em-Marine и Mifare Classic копируются дешёвым дубликатором за минуты, защита пропускного режима становится формальной.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" y="5244084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5126736"/>
            <a:ext cx="10049932" cy="402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Учёт рабочего времени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5511292"/>
            <a:ext cx="10049932" cy="642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0">
                <a:solidFill>
                  <a:srgbClr val="6B6B6B"/>
                </a:solidFill>
                <a:latin typeface="Times New Roman"/>
              </a:rPr>
              <a:t>Предприятия связывают проходы с табелем и нарядами, поэтому ошибки СКУД сразу превращаются в ошибки расчёта зарплаты.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Цель и задачи исследования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77620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13816" y="1940814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52728" y="1828800"/>
            <a:ext cx="10049932" cy="38785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1">
                <a:solidFill>
                  <a:srgbClr val="1A1A1A"/>
                </a:solidFill>
                <a:latin typeface="Times New Roman"/>
              </a:rPr>
              <a:t>Цель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198370"/>
            <a:ext cx="10049932" cy="6126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6B6B6B"/>
                </a:solidFill>
                <a:latin typeface="Times New Roman"/>
              </a:rPr>
              <a:t>Разработать систему контроля и управления доступом производственного предприятия, отвечающую режимным требованиям и защите данных.</a:t>
            </a:r>
          </a:p>
        </p:txBody>
      </p:sp>
      <p:sp>
        <p:nvSpPr>
          <p:cNvPr id="7" name="Rectangle 6"/>
          <p:cNvSpPr/>
          <p:nvPr/>
        </p:nvSpPr>
        <p:spPr>
          <a:xfrm>
            <a:off x="813816" y="2978848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52728" y="2866834"/>
            <a:ext cx="10049932" cy="38785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1">
                <a:solidFill>
                  <a:srgbClr val="1A1A1A"/>
                </a:solidFill>
                <a:latin typeface="Times New Roman"/>
              </a:rPr>
              <a:t>Задача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236404"/>
            <a:ext cx="10049932" cy="6126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6B6B6B"/>
                </a:solidFill>
                <a:latin typeface="Times New Roman"/>
              </a:rPr>
              <a:t>Проанализировать пропускной режим предприятия и выявить уязвимости действующей схемы доступа.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13816" y="4016882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52728" y="3904869"/>
            <a:ext cx="10049932" cy="38785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1">
                <a:solidFill>
                  <a:srgbClr val="1A1A1A"/>
                </a:solidFill>
                <a:latin typeface="Times New Roman"/>
              </a:rPr>
              <a:t>Задача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274439"/>
            <a:ext cx="10049932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6B6B6B"/>
                </a:solidFill>
                <a:latin typeface="Times New Roman"/>
              </a:rPr>
              <a:t>Обосновать выбор идентификаторов, контроллеров и топологии системы для зон разной категории.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3816" y="4785169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4673155"/>
            <a:ext cx="10049932" cy="38785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1">
                <a:solidFill>
                  <a:srgbClr val="1A1A1A"/>
                </a:solidFill>
                <a:latin typeface="Times New Roman"/>
              </a:rPr>
              <a:t>Задача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042725"/>
            <a:ext cx="10049932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6B6B6B"/>
                </a:solidFill>
                <a:latin typeface="Times New Roman"/>
              </a:rPr>
              <a:t>Спроектировать ролевую модель доступа и регламент выдачи и блокировки пропусков.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3816" y="5553456"/>
            <a:ext cx="123444" cy="12344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252728" y="5441442"/>
            <a:ext cx="10049932" cy="38785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1">
                <a:solidFill>
                  <a:srgbClr val="1A1A1A"/>
                </a:solidFill>
                <a:latin typeface="Times New Roman"/>
              </a:rPr>
              <a:t>Задача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52728" y="5811012"/>
            <a:ext cx="10049932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6B6B6B"/>
                </a:solidFill>
                <a:latin typeface="Times New Roman"/>
              </a:rPr>
              <a:t>Оценить затраты на внедрение и эффект от сокращения нарушений режима и ручного учёта.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Объект и предмет исследования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77620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77240" y="1859508"/>
            <a:ext cx="5112867" cy="4149597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859508"/>
            <a:ext cx="5112867" cy="5486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33271" y="2115540"/>
            <a:ext cx="4600803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Объект</a:t>
            </a:r>
          </a:p>
        </p:txBody>
      </p:sp>
      <p:sp>
        <p:nvSpPr>
          <p:cNvPr id="7" name="Rectangle 6"/>
          <p:cNvSpPr/>
          <p:nvPr/>
        </p:nvSpPr>
        <p:spPr>
          <a:xfrm>
            <a:off x="1051560" y="2740126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325880" y="2628112"/>
            <a:ext cx="4308195" cy="13502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0">
                <a:solidFill>
                  <a:srgbClr val="1A1A1A"/>
                </a:solidFill>
                <a:latin typeface="Times New Roman"/>
              </a:rPr>
              <a:t>Пропускной режим производственного предприятия с несколькими корпусами и складской зоной</a:t>
            </a:r>
          </a:p>
        </p:txBody>
      </p:sp>
      <p:sp>
        <p:nvSpPr>
          <p:cNvPr id="9" name="Rectangle 8"/>
          <p:cNvSpPr/>
          <p:nvPr/>
        </p:nvSpPr>
        <p:spPr>
          <a:xfrm>
            <a:off x="1051560" y="4145254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325880" y="4033240"/>
            <a:ext cx="4308195" cy="103555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0">
                <a:solidFill>
                  <a:srgbClr val="1A1A1A"/>
                </a:solidFill>
                <a:latin typeface="Times New Roman"/>
              </a:rPr>
              <a:t>Потоки персонала, подрядчиков и транспорта через контрольные пункты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51560" y="5235676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25880" y="5123662"/>
            <a:ext cx="4308195" cy="7208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0">
                <a:solidFill>
                  <a:srgbClr val="1A1A1A"/>
                </a:solidFill>
                <a:latin typeface="Times New Roman"/>
              </a:rPr>
              <a:t>Действующие организационные и технические меры охраны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1587" y="1859508"/>
            <a:ext cx="5112867" cy="4149597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301587" y="1859508"/>
            <a:ext cx="5112867" cy="54864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57619" y="2115540"/>
            <a:ext cx="4600803" cy="421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Предмет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75907" y="2740126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0227" y="2628112"/>
            <a:ext cx="4308195" cy="7208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0">
                <a:solidFill>
                  <a:srgbClr val="1A1A1A"/>
                </a:solidFill>
                <a:latin typeface="Times New Roman"/>
              </a:rPr>
              <a:t>Техническое и организационное решение СКУД для этих потоков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75907" y="3515842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0227" y="3403828"/>
            <a:ext cx="4308195" cy="7208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0">
                <a:solidFill>
                  <a:srgbClr val="1A1A1A"/>
                </a:solidFill>
                <a:latin typeface="Times New Roman"/>
              </a:rPr>
              <a:t>Ролевая модель доступа и правила присвоения прав по зонам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75907" y="4291558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0227" y="4179544"/>
            <a:ext cx="4308195" cy="7208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77"/>
              </a:lnSpc>
              <a:spcAft>
                <a:spcPts val="0"/>
              </a:spcAft>
            </a:pPr>
            <a:r>
              <a:rPr sz="2100" b="0">
                <a:solidFill>
                  <a:srgbClr val="1A1A1A"/>
                </a:solidFill>
                <a:latin typeface="Times New Roman"/>
              </a:rPr>
              <a:t>Защита данных идентификации при передаче и хранении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Методы исследования и их результат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77620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77240" y="1929688"/>
            <a:ext cx="5204307" cy="376935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78408" y="2016556"/>
            <a:ext cx="4801971" cy="3769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Times New Roman"/>
              </a:rPr>
              <a:t>Метод</a:t>
            </a:r>
          </a:p>
        </p:txBody>
      </p:sp>
      <p:sp>
        <p:nvSpPr>
          <p:cNvPr id="6" name="Rectangle 5"/>
          <p:cNvSpPr/>
          <p:nvPr/>
        </p:nvSpPr>
        <p:spPr>
          <a:xfrm>
            <a:off x="6210147" y="1929688"/>
            <a:ext cx="5204307" cy="376935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11315" y="2016556"/>
            <a:ext cx="4801971" cy="3769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Times New Roman"/>
              </a:rPr>
              <a:t>Что дал в работе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2370632"/>
            <a:ext cx="5204307" cy="616712"/>
          </a:xfrm>
          <a:prstGeom prst="rect">
            <a:avLst/>
          </a:prstGeom>
          <a:solidFill>
            <a:srgbClr val="FBF9F7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78408" y="2370632"/>
            <a:ext cx="4801971" cy="616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Обследование объекта и хронометраж проходов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10147" y="2370632"/>
            <a:ext cx="5204307" cy="616712"/>
          </a:xfrm>
          <a:prstGeom prst="rect">
            <a:avLst/>
          </a:prstGeom>
          <a:solidFill>
            <a:srgbClr val="FBF9F7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11315" y="2370632"/>
            <a:ext cx="4801971" cy="616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Карта точек прохода и пиковые нагрузки на проходной в пересменку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3051352"/>
            <a:ext cx="5204307" cy="616712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78408" y="3051352"/>
            <a:ext cx="4801971" cy="616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Анализ нормативных требований и 152-ФЗ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0147" y="3051352"/>
            <a:ext cx="5204307" cy="616712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11315" y="3051352"/>
            <a:ext cx="4801971" cy="616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Перечень обязательных функций и ограничений на биометрию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240" y="3732072"/>
            <a:ext cx="5204307" cy="616712"/>
          </a:xfrm>
          <a:prstGeom prst="rect">
            <a:avLst/>
          </a:prstGeom>
          <a:solidFill>
            <a:srgbClr val="FBF9F7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78408" y="3732072"/>
            <a:ext cx="4801971" cy="616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Моделирование угроз пропускному режиму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10147" y="3732072"/>
            <a:ext cx="5204307" cy="616712"/>
          </a:xfrm>
          <a:prstGeom prst="rect">
            <a:avLst/>
          </a:prstGeom>
          <a:solidFill>
            <a:srgbClr val="FBF9F7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11315" y="3732072"/>
            <a:ext cx="4801971" cy="616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Список сценариев: копирование карты, передача пропуска, проход следом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7240" y="4412792"/>
            <a:ext cx="5204307" cy="616712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78408" y="4412792"/>
            <a:ext cx="4801971" cy="616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Сравнительный анализ оборудования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10147" y="4412792"/>
            <a:ext cx="5204307" cy="616712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11315" y="4412792"/>
            <a:ext cx="4801971" cy="616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Обоснование выбора контроллеров и типа идентификатора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7240" y="5093512"/>
            <a:ext cx="5204307" cy="376935"/>
          </a:xfrm>
          <a:prstGeom prst="rect">
            <a:avLst/>
          </a:prstGeom>
          <a:solidFill>
            <a:srgbClr val="FBF9F7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8408" y="5093512"/>
            <a:ext cx="4801971" cy="37693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Расчёт затрат и сроков окупаемости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10147" y="5093512"/>
            <a:ext cx="5204307" cy="376935"/>
          </a:xfrm>
          <a:prstGeom prst="rect">
            <a:avLst/>
          </a:prstGeom>
          <a:solidFill>
            <a:srgbClr val="FBF9F7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11315" y="5093512"/>
            <a:ext cx="4801971" cy="37693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1A1A1A"/>
                </a:solidFill>
                <a:latin typeface="Times New Roman"/>
              </a:rPr>
              <a:t>Смета внедрения и оценка экономии на ручном учёте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97"/>
              </a:lnSpc>
              <a:spcAft>
                <a:spcPts val="0"/>
              </a:spcAft>
            </a:pPr>
            <a:r>
              <a:rPr sz="1100" b="0">
                <a:solidFill>
                  <a:srgbClr val="6B6B6B"/>
                </a:solidFill>
                <a:latin typeface="Times New Roman"/>
              </a:rPr>
              <a:t>Источник: Материалы обследования предприятия, нормативные документы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Как отсеивается несанкционированный проход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86179"/>
            <a:ext cx="10637215" cy="2946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Многоуровневая проверка вместо одного турникета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608836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2095500"/>
            <a:ext cx="6595073" cy="841248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263749"/>
            <a:ext cx="6595073" cy="5215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FFFFFF"/>
                </a:solidFill>
                <a:latin typeface="Times New Roman"/>
              </a:rPr>
              <a:t>Периметр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6633" y="2196449"/>
            <a:ext cx="3767821" cy="7234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Автотранспорт и посетители проходят через КПП с регистрацией заявки</a:t>
            </a:r>
          </a:p>
        </p:txBody>
      </p:sp>
      <p:sp>
        <p:nvSpPr>
          <p:cNvPr id="8" name="Rectangle 7"/>
          <p:cNvSpPr/>
          <p:nvPr/>
        </p:nvSpPr>
        <p:spPr>
          <a:xfrm>
            <a:off x="1414763" y="3046476"/>
            <a:ext cx="5320025" cy="841248"/>
          </a:xfrm>
          <a:prstGeom prst="rect">
            <a:avLst/>
          </a:prstGeom>
          <a:solidFill>
            <a:srgbClr val="F6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14763" y="3214725"/>
            <a:ext cx="5320025" cy="5215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Идентификатор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46633" y="3147425"/>
            <a:ext cx="3767821" cy="7234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Защищённая карта с криптоаутентификацией, дубликат не проходит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52287" y="3997452"/>
            <a:ext cx="4044978" cy="841248"/>
          </a:xfrm>
          <a:prstGeom prst="rect">
            <a:avLst/>
          </a:prstGeom>
          <a:solidFill>
            <a:srgbClr val="F6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052287" y="4165701"/>
            <a:ext cx="4044978" cy="5215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Зона предприятия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6633" y="4098401"/>
            <a:ext cx="3767821" cy="7234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Права проверяются по роли: цех, склад, серверная, лаборатория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689811" y="4948428"/>
            <a:ext cx="2769930" cy="841248"/>
          </a:xfrm>
          <a:prstGeom prst="rect">
            <a:avLst/>
          </a:prstGeom>
          <a:solidFill>
            <a:srgbClr val="F6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689811" y="5116677"/>
            <a:ext cx="2769930" cy="5215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Критическая зона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46633" y="5049377"/>
            <a:ext cx="3767821" cy="7234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Второй фактор и правило двух лиц для доступа к особо важным помещениям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Было и стало: пропускной режим предприятия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86179"/>
            <a:ext cx="10637215" cy="2946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Результат проектирования по итогам обследования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608836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2001342"/>
            <a:ext cx="5112867" cy="3846321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001342"/>
            <a:ext cx="5112867" cy="54864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33271" y="2257374"/>
            <a:ext cx="4600803" cy="3761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1">
                <a:solidFill>
                  <a:srgbClr val="1A1A1A"/>
                </a:solidFill>
                <a:latin typeface="Times New Roman"/>
              </a:rPr>
              <a:t>Действующая схема</a:t>
            </a:r>
          </a:p>
        </p:txBody>
      </p:sp>
      <p:sp>
        <p:nvSpPr>
          <p:cNvPr id="8" name="Rectangle 7"/>
          <p:cNvSpPr/>
          <p:nvPr/>
        </p:nvSpPr>
        <p:spPr>
          <a:xfrm>
            <a:off x="1051560" y="2821000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724988"/>
            <a:ext cx="4308195" cy="6309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1A1A1A"/>
                </a:solidFill>
                <a:latin typeface="Times New Roman"/>
              </a:rPr>
              <a:t>Карты Em-Marine без защиты от копирования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51560" y="3506800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25880" y="3410788"/>
            <a:ext cx="4308195" cy="6309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1A1A1A"/>
                </a:solidFill>
                <a:latin typeface="Times New Roman"/>
              </a:rPr>
              <a:t>Журнал посетителей на бумаге, поиск записи занимает минуты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51560" y="4192600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25880" y="4096588"/>
            <a:ext cx="4308195" cy="6309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1A1A1A"/>
                </a:solidFill>
                <a:latin typeface="Times New Roman"/>
              </a:rPr>
              <a:t>Права доступа хранятся в головах охраны, регламента отзыва нет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51560" y="4878400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4782388"/>
            <a:ext cx="4308195" cy="6309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1A1A1A"/>
                </a:solidFill>
                <a:latin typeface="Times New Roman"/>
              </a:rPr>
              <a:t>Табель заполняется вручную по записям вахтёра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1587" y="2001342"/>
            <a:ext cx="5112867" cy="3846321"/>
          </a:xfrm>
          <a:prstGeom prst="rect">
            <a:avLst/>
          </a:prstGeom>
          <a:solidFill>
            <a:srgbClr val="FFFFFF"/>
          </a:solidFill>
          <a:ln w="9525">
            <a:solidFill>
              <a:srgbClr val="DCD5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01587" y="2001342"/>
            <a:ext cx="5112867" cy="54864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57619" y="2257374"/>
            <a:ext cx="4600803" cy="3761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42"/>
              </a:lnSpc>
              <a:spcAft>
                <a:spcPts val="0"/>
              </a:spcAft>
            </a:pPr>
            <a:r>
              <a:rPr sz="1900" b="1">
                <a:solidFill>
                  <a:srgbClr val="1A1A1A"/>
                </a:solidFill>
                <a:latin typeface="Times New Roman"/>
              </a:rPr>
              <a:t>Предложенное решение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75907" y="2821000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0227" y="2724988"/>
            <a:ext cx="4308195" cy="6309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1A1A1A"/>
                </a:solidFill>
                <a:latin typeface="Times New Roman"/>
              </a:rPr>
              <a:t>Карты с взаимной аутентификацией и защищённым сектором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75907" y="3506800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0227" y="3410788"/>
            <a:ext cx="4308195" cy="6309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1A1A1A"/>
                </a:solidFill>
                <a:latin typeface="Times New Roman"/>
              </a:rPr>
              <a:t>Заявка на посетителя оформляется электронно и закрывается автоматически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75907" y="4192600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0227" y="4096588"/>
            <a:ext cx="4308195" cy="9006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1A1A1A"/>
                </a:solidFill>
                <a:latin typeface="Times New Roman"/>
              </a:rPr>
              <a:t>Ролевая модель: права привязаны к должности и зоне, отзыв в день увольнения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75907" y="5148148"/>
            <a:ext cx="105156" cy="105156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0227" y="5052136"/>
            <a:ext cx="4308195" cy="6309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24"/>
              </a:lnSpc>
              <a:spcAft>
                <a:spcPts val="0"/>
              </a:spcAft>
            </a:pPr>
            <a:r>
              <a:rPr sz="1800" b="0">
                <a:solidFill>
                  <a:srgbClr val="1A1A1A"/>
                </a:solidFill>
                <a:latin typeface="Times New Roman"/>
              </a:rPr>
              <a:t>Данные проходов выгружаются в учёт рабочего времени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Ролевая модель доступа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86179"/>
            <a:ext cx="10637215" cy="2946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Права выдаются по должности и зоне, а не по просьбе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608836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011055" y="2000402"/>
            <a:ext cx="1914698" cy="914400"/>
          </a:xfrm>
          <a:prstGeom prst="rect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011055" y="2183282"/>
            <a:ext cx="1914698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FFFFFF"/>
                </a:solidFill>
                <a:latin typeface="Times New Roman"/>
              </a:rPr>
              <a:t>Политика доступа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88169" y="2146706"/>
            <a:ext cx="402628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Принцип минимальных прав и обязательный владелец каждой зоны</a:t>
            </a:r>
          </a:p>
        </p:txBody>
      </p:sp>
      <p:sp>
        <p:nvSpPr>
          <p:cNvPr id="8" name="Rectangle 7"/>
          <p:cNvSpPr/>
          <p:nvPr/>
        </p:nvSpPr>
        <p:spPr>
          <a:xfrm>
            <a:off x="2266450" y="3006242"/>
            <a:ext cx="3403908" cy="914400"/>
          </a:xfrm>
          <a:prstGeom prst="rect">
            <a:avLst/>
          </a:prstGeom>
          <a:solidFill>
            <a:srgbClr val="F6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66450" y="3189122"/>
            <a:ext cx="3403908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Категории зон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88169" y="3152546"/>
            <a:ext cx="402628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Общая территория, производственные цеха, склад, критические помещения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21845" y="4012082"/>
            <a:ext cx="4893118" cy="914400"/>
          </a:xfrm>
          <a:prstGeom prst="rect">
            <a:avLst/>
          </a:prstGeom>
          <a:solidFill>
            <a:srgbClr val="F6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521845" y="4194962"/>
            <a:ext cx="4893118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Роли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8169" y="4158386"/>
            <a:ext cx="402628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Рабочий, мастер, инженер, подрядчик, посетитель, служба охраны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7240" y="5017922"/>
            <a:ext cx="6382329" cy="914400"/>
          </a:xfrm>
          <a:prstGeom prst="rect">
            <a:avLst/>
          </a:prstGeom>
          <a:solidFill>
            <a:srgbClr val="F6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5200802"/>
            <a:ext cx="638232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95"/>
              </a:lnSpc>
              <a:spcAft>
                <a:spcPts val="0"/>
              </a:spcAft>
            </a:pPr>
            <a:r>
              <a:rPr sz="2200" b="1">
                <a:solidFill>
                  <a:srgbClr val="1A1A1A"/>
                </a:solidFill>
                <a:latin typeface="Times New Roman"/>
              </a:rPr>
              <a:t>Правила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88169" y="5164226"/>
            <a:ext cx="402628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Временные окна, срок действия пропуска, автоматическая блокировка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009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011"/>
              </a:lnSpc>
              <a:spcAft>
                <a:spcPts val="0"/>
              </a:spcAft>
            </a:pPr>
            <a:r>
              <a:rPr sz="3400" b="1">
                <a:solidFill>
                  <a:srgbClr val="1A1A1A"/>
                </a:solidFill>
                <a:latin typeface="Times New Roman"/>
              </a:rPr>
              <a:t>Этапы внедрения системы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86179"/>
            <a:ext cx="10637215" cy="2946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Очередями, без остановки производства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608836"/>
            <a:ext cx="10637215" cy="10972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731233" y="2611683"/>
            <a:ext cx="8729228" cy="32004"/>
          </a:xfrm>
          <a:prstGeom prst="rect">
            <a:avLst/>
          </a:prstGeom>
          <a:solidFill>
            <a:srgbClr val="DCD5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511777" y="2392227"/>
            <a:ext cx="438912" cy="438912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511777" y="2474523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Times New Roman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050595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05"/>
              </a:lnSpc>
              <a:spcAft>
                <a:spcPts val="0"/>
              </a:spcAft>
            </a:pPr>
            <a:r>
              <a:rPr sz="1700" b="1">
                <a:solidFill>
                  <a:srgbClr val="1A1A1A"/>
                </a:solidFill>
                <a:latin typeface="Times New Roman"/>
              </a:rPr>
              <a:t>Этап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3378509"/>
            <a:ext cx="1770827" cy="15300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Обследование, категорирование зон, утверждение положения о пропускном режиме</a:t>
            </a:r>
          </a:p>
        </p:txBody>
      </p:sp>
      <p:sp>
        <p:nvSpPr>
          <p:cNvPr id="10" name="Oval 9"/>
          <p:cNvSpPr/>
          <p:nvPr/>
        </p:nvSpPr>
        <p:spPr>
          <a:xfrm>
            <a:off x="3694084" y="2392227"/>
            <a:ext cx="438912" cy="438912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94084" y="2474523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Times New Roman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59547" y="3050595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05"/>
              </a:lnSpc>
              <a:spcAft>
                <a:spcPts val="0"/>
              </a:spcAft>
            </a:pPr>
            <a:r>
              <a:rPr sz="1700" b="1">
                <a:solidFill>
                  <a:srgbClr val="1A1A1A"/>
                </a:solidFill>
                <a:latin typeface="Times New Roman"/>
              </a:rPr>
              <a:t>Этап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23555" y="3378509"/>
            <a:ext cx="1770827" cy="15300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Монтаж оборудования на главной проходной и перевыпуск пропусков</a:t>
            </a:r>
          </a:p>
        </p:txBody>
      </p:sp>
      <p:sp>
        <p:nvSpPr>
          <p:cNvPr id="14" name="Oval 13"/>
          <p:cNvSpPr/>
          <p:nvPr/>
        </p:nvSpPr>
        <p:spPr>
          <a:xfrm>
            <a:off x="5876391" y="2392227"/>
            <a:ext cx="438912" cy="438912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876391" y="2474523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Times New Roman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1854" y="3050595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05"/>
              </a:lnSpc>
              <a:spcAft>
                <a:spcPts val="0"/>
              </a:spcAft>
            </a:pPr>
            <a:r>
              <a:rPr sz="1700" b="1">
                <a:solidFill>
                  <a:srgbClr val="1A1A1A"/>
                </a:solidFill>
                <a:latin typeface="Times New Roman"/>
              </a:rPr>
              <a:t>Этап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05862" y="3378509"/>
            <a:ext cx="1770827" cy="10505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Подключение цеховых и складских точек, настройка ролей</a:t>
            </a:r>
          </a:p>
        </p:txBody>
      </p:sp>
      <p:sp>
        <p:nvSpPr>
          <p:cNvPr id="18" name="Oval 17"/>
          <p:cNvSpPr/>
          <p:nvPr/>
        </p:nvSpPr>
        <p:spPr>
          <a:xfrm>
            <a:off x="8058698" y="2392227"/>
            <a:ext cx="438912" cy="438912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58698" y="2474523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Times New Roman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24161" y="3050595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05"/>
              </a:lnSpc>
              <a:spcAft>
                <a:spcPts val="0"/>
              </a:spcAft>
            </a:pPr>
            <a:r>
              <a:rPr sz="1700" b="1">
                <a:solidFill>
                  <a:srgbClr val="1A1A1A"/>
                </a:solidFill>
                <a:latin typeface="Times New Roman"/>
              </a:rPr>
              <a:t>Этап 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88169" y="3378509"/>
            <a:ext cx="1770827" cy="10505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Интеграция с кадровым учётом и видеонаблюдением</a:t>
            </a:r>
          </a:p>
        </p:txBody>
      </p:sp>
      <p:sp>
        <p:nvSpPr>
          <p:cNvPr id="22" name="Oval 21"/>
          <p:cNvSpPr/>
          <p:nvPr/>
        </p:nvSpPr>
        <p:spPr>
          <a:xfrm>
            <a:off x="10241005" y="2392227"/>
            <a:ext cx="438912" cy="438912"/>
          </a:xfrm>
          <a:prstGeom prst="ellipse">
            <a:avLst/>
          </a:prstGeom>
          <a:solidFill>
            <a:srgbClr val="7B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241005" y="2474523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Times New Roman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506468" y="3050595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05"/>
              </a:lnSpc>
              <a:spcAft>
                <a:spcPts val="0"/>
              </a:spcAft>
            </a:pPr>
            <a:r>
              <a:rPr sz="1700" b="1">
                <a:solidFill>
                  <a:srgbClr val="1A1A1A"/>
                </a:solidFill>
                <a:latin typeface="Times New Roman"/>
              </a:rPr>
              <a:t>Этап 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70476" y="3378509"/>
            <a:ext cx="1770827" cy="15300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88"/>
              </a:lnSpc>
              <a:spcAft>
                <a:spcPts val="0"/>
              </a:spcAft>
            </a:pPr>
            <a:r>
              <a:rPr sz="1600" b="0">
                <a:solidFill>
                  <a:srgbClr val="6B6B6B"/>
                </a:solidFill>
                <a:latin typeface="Times New Roman"/>
              </a:rPr>
              <a:t>Опытная эксплуатация, обучение охраны, передача в промышленный режим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97"/>
              </a:lnSpc>
              <a:spcAft>
                <a:spcPts val="0"/>
              </a:spcAft>
            </a:pPr>
            <a:r>
              <a:rPr sz="1100" b="0">
                <a:solidFill>
                  <a:srgbClr val="6B6B6B"/>
                </a:solidFill>
                <a:latin typeface="Times New Roman"/>
              </a:rPr>
              <a:t>Источник: План внедрения, разработанный в ВКР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82935" y="6355080"/>
            <a:ext cx="731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770"/>
              </a:lnSpc>
              <a:spcAft>
                <a:spcPts val="0"/>
              </a:spcAft>
            </a:pPr>
            <a:r>
              <a:rPr sz="1500" b="1">
                <a:solidFill>
                  <a:srgbClr val="7B1E1E"/>
                </a:solidFill>
                <a:latin typeface="Times New Roman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